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4" r:id="rId4"/>
    <p:sldMasterId id="2147483666" r:id="rId5"/>
    <p:sldMasterId id="2147483689" r:id="rId6"/>
  </p:sldMasterIdLst>
  <p:notesMasterIdLst>
    <p:notesMasterId r:id="rId13"/>
  </p:notesMasterIdLst>
  <p:handoutMasterIdLst>
    <p:handoutMasterId r:id="rId14"/>
  </p:handoutMasterIdLst>
  <p:sldIdLst>
    <p:sldId id="397" r:id="rId7"/>
    <p:sldId id="408" r:id="rId8"/>
    <p:sldId id="403" r:id="rId9"/>
    <p:sldId id="405" r:id="rId10"/>
    <p:sldId id="406" r:id="rId11"/>
    <p:sldId id="400" r:id="rId12"/>
  </p:sldIdLst>
  <p:sldSz cx="12190413" cy="6859588"/>
  <p:notesSz cx="6858000" cy="9144000"/>
  <p:embeddedFontLst>
    <p:embeddedFont>
      <p:font typeface="굴림체" panose="020B0609000101010101" pitchFamily="49" charset="-127"/>
      <p:regular r:id="rId15"/>
    </p:embeddedFont>
    <p:embeddedFont>
      <p:font typeface="Inter-Regular" panose="020B060402020202020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3840" userDrawn="1">
          <p15:clr>
            <a:srgbClr val="A4A3A4"/>
          </p15:clr>
        </p15:guide>
        <p15:guide id="3" orient="horz" pos="230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E9F1DF-2F4F-1DA0-36CB-3702EF76FB23}" name="Nikoloz Sumbadze" initials="NS" userId="661187c6ca1fbd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8F9E"/>
    <a:srgbClr val="44B5C2"/>
    <a:srgbClr val="7FCBD6"/>
    <a:srgbClr val="E2F4F6"/>
    <a:srgbClr val="CCEAEE"/>
    <a:srgbClr val="C5E7ED"/>
    <a:srgbClr val="009DD9"/>
    <a:srgbClr val="0F6FC6"/>
    <a:srgbClr val="ED7D31"/>
    <a:srgbClr val="9DD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B8CE54-D7E4-4D6C-B30F-6A91B47CCFBE}">
  <a:tblStyle styleId="{E4B8CE54-D7E4-4D6C-B30F-6A91B47CCFB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A51BF6-B60F-430B-B708-1F52C015F51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404" autoAdjust="0"/>
  </p:normalViewPr>
  <p:slideViewPr>
    <p:cSldViewPr snapToGrid="0" showGuides="1">
      <p:cViewPr varScale="1">
        <p:scale>
          <a:sx n="70" d="100"/>
          <a:sy n="70" d="100"/>
        </p:scale>
        <p:origin x="500" y="52"/>
      </p:cViewPr>
      <p:guideLst>
        <p:guide pos="3840"/>
        <p:guide orient="horz" pos="2305"/>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5" d="100"/>
          <a:sy n="85"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font" Target="fonts/font1.fntdata"/><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handoutMaster" Target="handoutMasters/handoutMaster1.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2154E8-5A02-4372-87F9-86AF7C66C3C8}" type="datetimeFigureOut">
              <a:rPr lang="en-US" smtClean="0">
                <a:latin typeface="Calibri" panose="020F0502020204030204" pitchFamily="34" charset="0"/>
                <a:cs typeface="Calibri" panose="020F0502020204030204" pitchFamily="34" charset="0"/>
              </a:rPr>
              <a:t>9/15/2026</a:t>
            </a:fld>
            <a:endParaRPr lang="en-US"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B55A32-4A90-42AD-A14E-E535DDA95BC0}" type="slidenum">
              <a:rPr lang="en-US" smtClean="0">
                <a:latin typeface="Calibri" panose="020F0502020204030204" pitchFamily="34" charset="0"/>
                <a:cs typeface="Calibri" panose="020F0502020204030204" pitchFamily="34" charset="0"/>
              </a:rPr>
              <a:t>‹#›</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396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dirty="0"/>
          </a:p>
        </p:txBody>
      </p:sp>
    </p:spTree>
    <p:extLst>
      <p:ext uri="{BB962C8B-B14F-4D97-AF65-F5344CB8AC3E}">
        <p14:creationId xmlns:p14="http://schemas.microsoft.com/office/powerpoint/2010/main" val="21579554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429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WFER">
    <p:spTree>
      <p:nvGrpSpPr>
        <p:cNvPr id="1" name=""/>
        <p:cNvGrpSpPr/>
        <p:nvPr/>
      </p:nvGrpSpPr>
      <p:grpSpPr>
        <a:xfrm>
          <a:off x="0" y="0"/>
          <a:ext cx="0" cy="0"/>
          <a:chOff x="0" y="0"/>
          <a:chExt cx="0" cy="0"/>
        </a:xfrm>
      </p:grpSpPr>
      <p:sp>
        <p:nvSpPr>
          <p:cNvPr id="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029680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3" name="Subtitle 2"/>
          <p:cNvSpPr>
            <a:spLocks noGrp="1"/>
          </p:cNvSpPr>
          <p:nvPr>
            <p:ph type="subTitle" idx="1" hasCustomPrompt="1"/>
          </p:nvPr>
        </p:nvSpPr>
        <p:spPr>
          <a:xfrm>
            <a:off x="1524000" y="1735667"/>
            <a:ext cx="9142413" cy="3523721"/>
          </a:xfrm>
          <a:prstGeom prst="rect">
            <a:avLst/>
          </a:prstGeom>
        </p:spPr>
        <p:txBody>
          <a:bodyPr/>
          <a:lstStyle>
            <a:lvl1pPr marL="342900" indent="-342900" algn="l">
              <a:buClr>
                <a:srgbClr val="44B5C2"/>
              </a:buClr>
              <a:buFont typeface="Arial" panose="020B0604020202020204" pitchFamily="34" charset="0"/>
              <a:buChar char="•"/>
              <a:defRPr sz="2400">
                <a:solidFill>
                  <a:schemeClr val="bg2">
                    <a:lumMod val="25000"/>
                  </a:schemeClr>
                </a:solidFill>
                <a:latin typeface="+mn-lt"/>
              </a:defRPr>
            </a:lvl1pPr>
            <a:lvl2pPr marL="800100" indent="-342900" algn="l">
              <a:buClr>
                <a:srgbClr val="44B5C2"/>
              </a:buClr>
              <a:buFont typeface="Arial" panose="020B0604020202020204" pitchFamily="34" charset="0"/>
              <a:buChar char="•"/>
              <a:defRPr sz="2000">
                <a:solidFill>
                  <a:schemeClr val="bg2">
                    <a:lumMod val="25000"/>
                  </a:schemeClr>
                </a:solidFill>
                <a:latin typeface="+mn-lt"/>
              </a:defRPr>
            </a:lvl2pPr>
            <a:lvl3pPr marL="1200150" indent="-285750" algn="l">
              <a:buClr>
                <a:srgbClr val="44B5C2"/>
              </a:buClr>
              <a:buFont typeface="Arial" panose="020B0604020202020204" pitchFamily="34" charset="0"/>
              <a:buChar char="•"/>
              <a:defRPr sz="1800">
                <a:solidFill>
                  <a:schemeClr val="bg2">
                    <a:lumMod val="25000"/>
                  </a:schemeClr>
                </a:solidFill>
                <a:latin typeface="+mn-lt"/>
              </a:defRPr>
            </a:lvl3pPr>
            <a:lvl4pPr marL="1657350" indent="-285750" algn="l">
              <a:buClr>
                <a:srgbClr val="44B5C2"/>
              </a:buClr>
              <a:buFont typeface="Arial" panose="020B0604020202020204" pitchFamily="34" charset="0"/>
              <a:buChar char="•"/>
              <a:defRPr sz="1600">
                <a:solidFill>
                  <a:schemeClr val="bg2">
                    <a:lumMod val="25000"/>
                  </a:schemeClr>
                </a:solidFill>
                <a:latin typeface="+mn-lt"/>
              </a:defRPr>
            </a:lvl4pPr>
            <a:lvl5pPr marL="2114550" indent="-285750" algn="l">
              <a:buClr>
                <a:srgbClr val="44B5C2"/>
              </a:buClr>
              <a:buFont typeface="Arial" panose="020B0604020202020204" pitchFamily="34" charset="0"/>
              <a:buChar char="•"/>
              <a:defRPr sz="1600">
                <a:solidFill>
                  <a:schemeClr val="bg2">
                    <a:lumMod val="25000"/>
                  </a:schemeClr>
                </a:solidFill>
                <a:latin typeface="+mn-lt"/>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3"/>
          </p:nvPr>
        </p:nvSpPr>
        <p:spPr>
          <a:xfrm>
            <a:off x="1524000" y="1049867"/>
            <a:ext cx="91424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379086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0013"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3" y="1825626"/>
            <a:ext cx="5181600"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10" name="Text Placeholder 2"/>
          <p:cNvSpPr>
            <a:spLocks noGrp="1"/>
          </p:cNvSpPr>
          <p:nvPr>
            <p:ph type="body" idx="13"/>
          </p:nvPr>
        </p:nvSpPr>
        <p:spPr>
          <a:xfrm>
            <a:off x="838200" y="1049867"/>
            <a:ext cx="98282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588066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66825"/>
            <a:ext cx="6170612" cy="4595813"/>
          </a:xfrm>
          <a:prstGeom prst="rect">
            <a:avLst/>
          </a:prstGeom>
        </p:spPr>
        <p:txBody>
          <a:bodyPr/>
          <a:lstStyle>
            <a:lvl1pPr marL="0" indent="0">
              <a:buNone/>
              <a:defRPr sz="32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201334"/>
            <a:ext cx="3932237" cy="3669242"/>
          </a:xfrm>
          <a:prstGeom prst="rect">
            <a:avLst/>
          </a:prstGeom>
        </p:spPr>
        <p:txBody>
          <a:bodyPr/>
          <a:lstStyle>
            <a:lvl1pPr marL="0" indent="0">
              <a:buNone/>
              <a:defRPr sz="1600">
                <a:solidFill>
                  <a:schemeClr val="bg2">
                    <a:lumMod val="25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8"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9" name="Text Placeholder 2"/>
          <p:cNvSpPr>
            <a:spLocks noGrp="1"/>
          </p:cNvSpPr>
          <p:nvPr>
            <p:ph type="body" idx="13"/>
          </p:nvPr>
        </p:nvSpPr>
        <p:spPr>
          <a:xfrm>
            <a:off x="839788" y="1266825"/>
            <a:ext cx="3932237"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66716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5550" y="2886075"/>
            <a:ext cx="7191375" cy="1504950"/>
          </a:xfrm>
          <a:prstGeom prst="rect">
            <a:avLst/>
          </a:prstGeom>
        </p:spPr>
        <p:txBody>
          <a:bodyPr anchor="b"/>
          <a:lstStyle>
            <a:lvl1pPr algn="ctr">
              <a:defRPr sz="4400" b="1">
                <a:solidFill>
                  <a:srgbClr val="088F9E"/>
                </a:solidFill>
                <a:latin typeface="+mn-lt"/>
              </a:defRPr>
            </a:lvl1pPr>
          </a:lstStyle>
          <a:p>
            <a:r>
              <a:rPr lang="en-US" dirty="0"/>
              <a:t>Click to edit Master title style</a:t>
            </a:r>
          </a:p>
        </p:txBody>
      </p:sp>
      <p:sp>
        <p:nvSpPr>
          <p:cNvPr id="3" name="Subtitle 2"/>
          <p:cNvSpPr>
            <a:spLocks noGrp="1"/>
          </p:cNvSpPr>
          <p:nvPr>
            <p:ph type="subTitle" idx="1"/>
          </p:nvPr>
        </p:nvSpPr>
        <p:spPr>
          <a:xfrm>
            <a:off x="2495550" y="4619625"/>
            <a:ext cx="7191375" cy="639763"/>
          </a:xfrm>
          <a:prstGeom prst="rect">
            <a:avLst/>
          </a:prstGeom>
        </p:spPr>
        <p:txBody>
          <a:bodyPr/>
          <a:lstStyle>
            <a:lvl1pPr marL="0" indent="0" algn="ctr">
              <a:buNone/>
              <a:defRPr sz="3600" i="1">
                <a:solidFill>
                  <a:srgbClr val="44B5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5" name="Footer Placeholder 4"/>
          <p:cNvSpPr>
            <a:spLocks noGrp="1"/>
          </p:cNvSpPr>
          <p:nvPr>
            <p:ph type="ftr" sz="quarter" idx="11"/>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6"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5614466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8" name="직사각형 3">
            <a:extLst>
              <a:ext uri="{FF2B5EF4-FFF2-40B4-BE49-F238E27FC236}">
                <a16:creationId xmlns:a16="http://schemas.microsoft.com/office/drawing/2014/main" id="{0AC05B60-4D61-2B4F-BCB8-0689A6065731}"/>
              </a:ext>
            </a:extLst>
          </p:cNvPr>
          <p:cNvSpPr/>
          <p:nvPr userDrawn="1"/>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9" name="직사각형 3">
            <a:extLst>
              <a:ext uri="{FF2B5EF4-FFF2-40B4-BE49-F238E27FC236}">
                <a16:creationId xmlns:a16="http://schemas.microsoft.com/office/drawing/2014/main" id="{0AC05B60-4D61-2B4F-BCB8-0689A6065731}"/>
              </a:ext>
            </a:extLst>
          </p:cNvPr>
          <p:cNvSpPr/>
          <p:nvPr userDrawn="1"/>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0" name="Title 1"/>
          <p:cNvSpPr txBox="1">
            <a:spLocks/>
          </p:cNvSpPr>
          <p:nvPr userDrawn="1"/>
        </p:nvSpPr>
        <p:spPr>
          <a:xfrm>
            <a:off x="972939" y="336611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b="1" dirty="0">
                <a:solidFill>
                  <a:srgbClr val="088F9E"/>
                </a:solidFill>
                <a:latin typeface="Calibri" panose="020F0502020204030204" pitchFamily="34" charset="0"/>
                <a:cs typeface="Calibri" panose="020F0502020204030204" pitchFamily="34" charset="0"/>
              </a:rPr>
              <a:t>Presentation Title, Presentation Title</a:t>
            </a:r>
            <a:endParaRPr lang="en-US" sz="3200" dirty="0">
              <a:solidFill>
                <a:srgbClr val="088F9E"/>
              </a:solidFill>
              <a:latin typeface="Calibri" panose="020F0502020204030204" pitchFamily="34" charset="0"/>
            </a:endParaRPr>
          </a:p>
        </p:txBody>
      </p:sp>
      <p:sp>
        <p:nvSpPr>
          <p:cNvPr id="11" name="직사각형 3">
            <a:extLst>
              <a:ext uri="{FF2B5EF4-FFF2-40B4-BE49-F238E27FC236}">
                <a16:creationId xmlns:a16="http://schemas.microsoft.com/office/drawing/2014/main" id="{0AC05B60-4D61-2B4F-BCB8-0689A6065731}"/>
              </a:ext>
            </a:extLst>
          </p:cNvPr>
          <p:cNvSpPr/>
          <p:nvPr userDrawn="1"/>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12" name="Group 11"/>
          <p:cNvGrpSpPr/>
          <p:nvPr userDrawn="1"/>
        </p:nvGrpSpPr>
        <p:grpSpPr>
          <a:xfrm>
            <a:off x="925794" y="432250"/>
            <a:ext cx="10374269" cy="1210062"/>
            <a:chOff x="925794" y="432250"/>
            <a:chExt cx="10374269" cy="1210062"/>
          </a:xfrm>
        </p:grpSpPr>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5" name="Picture 1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492265267"/>
      </p:ext>
    </p:extLst>
  </p:cSld>
  <p:clrMap bg1="lt1" tx1="dk1" bg2="lt2" tx2="dk2" accent1="accent1" accent2="accent2" accent3="accent3" accent4="accent4" accent5="accent5" accent6="accent6" hlink="hlink" folHlink="folHlink"/>
  <p:sldLayoutIdLst>
    <p:sldLayoutId id="2147483678"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직사각형 3">
            <a:extLst>
              <a:ext uri="{FF2B5EF4-FFF2-40B4-BE49-F238E27FC236}">
                <a16:creationId xmlns:a16="http://schemas.microsoft.com/office/drawing/2014/main" id="{0AC05B60-4D61-2B4F-BCB8-0689A6065731}"/>
              </a:ext>
            </a:extLst>
          </p:cNvPr>
          <p:cNvSpPr/>
          <p:nvPr userDrawn="1"/>
        </p:nvSpPr>
        <p:spPr>
          <a:xfrm>
            <a:off x="1" y="1"/>
            <a:ext cx="12190412" cy="6859588"/>
          </a:xfrm>
          <a:prstGeom prst="rect">
            <a:avLst/>
          </a:prstGeom>
          <a:gradFill>
            <a:gsLst>
              <a:gs pos="0">
                <a:schemeClr val="bg1"/>
              </a:gs>
              <a:gs pos="54000">
                <a:schemeClr val="bg1"/>
              </a:gs>
              <a:gs pos="99000">
                <a:srgbClr val="E9F5F9"/>
              </a:gs>
              <a:gs pos="80000">
                <a:srgbClr val="E9F5F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5982690"/>
            <a:ext cx="12190412" cy="876898"/>
          </a:xfrm>
          <a:prstGeom prst="rect">
            <a:avLst/>
          </a:prstGeom>
        </p:spPr>
      </p:pic>
      <p:sp>
        <p:nvSpPr>
          <p:cNvPr id="9" name="직사각형 3">
            <a:extLst>
              <a:ext uri="{FF2B5EF4-FFF2-40B4-BE49-F238E27FC236}">
                <a16:creationId xmlns:a16="http://schemas.microsoft.com/office/drawing/2014/main" id="{0AC05B60-4D61-2B4F-BCB8-0689A6065731}"/>
              </a:ext>
            </a:extLst>
          </p:cNvPr>
          <p:cNvSpPr/>
          <p:nvPr userDrawn="1"/>
        </p:nvSpPr>
        <p:spPr>
          <a:xfrm flipV="1">
            <a:off x="1" y="1003511"/>
            <a:ext cx="12190412" cy="45719"/>
          </a:xfrm>
          <a:prstGeom prst="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11" name="Pictur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20712" y="249620"/>
            <a:ext cx="2931311" cy="636655"/>
          </a:xfrm>
          <a:prstGeom prst="rect">
            <a:avLst/>
          </a:prstGeom>
        </p:spPr>
      </p:pic>
      <p:sp>
        <p:nvSpPr>
          <p:cNvPr id="1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971727225"/>
      </p:ext>
    </p:extLst>
  </p:cSld>
  <p:clrMap bg1="lt1" tx1="dk1" bg2="lt2" tx2="dk2" accent1="accent1" accent2="accent2" accent3="accent3" accent4="accent4" accent5="accent5" accent6="accent6" hlink="hlink" folHlink="folHlink"/>
  <p:sldLayoutIdLst>
    <p:sldLayoutId id="2147483667" r:id="rId1"/>
    <p:sldLayoutId id="2147483670" r:id="rId2"/>
    <p:sldLayoutId id="2147483675"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직사각형 3">
            <a:extLst>
              <a:ext uri="{FF2B5EF4-FFF2-40B4-BE49-F238E27FC236}">
                <a16:creationId xmlns:a16="http://schemas.microsoft.com/office/drawing/2014/main" id="{0AC05B60-4D61-2B4F-BCB8-0689A6065731}"/>
              </a:ext>
            </a:extLst>
          </p:cNvPr>
          <p:cNvSpPr/>
          <p:nvPr userDrawn="1"/>
        </p:nvSpPr>
        <p:spPr>
          <a:xfrm>
            <a:off x="2" y="0"/>
            <a:ext cx="12190411" cy="6857107"/>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latin typeface="Calibri" panose="020F0502020204030204" pitchFamily="34" charset="0"/>
            </a:endParaRPr>
          </a:p>
        </p:txBody>
      </p:sp>
      <p:sp>
        <p:nvSpPr>
          <p:cNvPr id="8" name="Rounded Rectangle 7"/>
          <p:cNvSpPr/>
          <p:nvPr userDrawn="1"/>
        </p:nvSpPr>
        <p:spPr>
          <a:xfrm>
            <a:off x="2510091" y="760317"/>
            <a:ext cx="7170233" cy="5341434"/>
          </a:xfrm>
          <a:prstGeom prst="roundRect">
            <a:avLst>
              <a:gd name="adj" fmla="val 9026"/>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Calibri" panose="020F0502020204030204" pitchFamily="34" charset="0"/>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096"/>
            <a:ext cx="12190413" cy="6851011"/>
          </a:xfrm>
          <a:prstGeom prst="rect">
            <a:avLst/>
          </a:prstGeom>
        </p:spPr>
      </p:pic>
      <p:sp>
        <p:nvSpPr>
          <p:cNvPr id="10" name="Oval 9"/>
          <p:cNvSpPr/>
          <p:nvPr userDrawn="1"/>
        </p:nvSpPr>
        <p:spPr>
          <a:xfrm>
            <a:off x="5399460" y="1317670"/>
            <a:ext cx="1291478" cy="1276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38621" y="1466208"/>
            <a:ext cx="4914758" cy="1067442"/>
          </a:xfrm>
          <a:prstGeom prst="rect">
            <a:avLst/>
          </a:prstGeom>
        </p:spPr>
      </p:pic>
      <p:sp>
        <p:nvSpPr>
          <p:cNvPr id="11" name="Date Placeholder 3"/>
          <p:cNvSpPr>
            <a:spLocks noGrp="1"/>
          </p:cNvSpPr>
          <p:nvPr>
            <p:ph type="dt" sz="half" idx="2"/>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12" name="Footer Placeholder 4"/>
          <p:cNvSpPr>
            <a:spLocks noGrp="1"/>
          </p:cNvSpPr>
          <p:nvPr>
            <p:ph type="ftr" sz="quarter" idx="3"/>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13"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961663730"/>
      </p:ext>
    </p:extLst>
  </p:cSld>
  <p:clrMap bg1="lt1" tx1="dk1" bg2="lt2" tx2="dk2" accent1="accent1" accent2="accent2" accent3="accent3" accent4="accent4" accent5="accent5" accent6="accent6" hlink="hlink" folHlink="folHlink"/>
  <p:sldLayoutIdLst>
    <p:sldLayoutId id="2147483690"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png"/><Relationship Id="rId17" Type="http://schemas.openxmlformats.org/officeDocument/2006/relationships/image" Target="../media/image23.svg"/><Relationship Id="rId2" Type="http://schemas.openxmlformats.org/officeDocument/2006/relationships/image" Target="../media/image8.png"/><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0AC05B60-4D61-2B4F-BCB8-0689A6065731}"/>
              </a:ext>
            </a:extLst>
          </p:cNvPr>
          <p:cNvSpPr/>
          <p:nvPr/>
        </p:nvSpPr>
        <p:spPr>
          <a:xfrm>
            <a:off x="1" y="18288"/>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GB" noProof="0"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0AC05B60-4D61-2B4F-BCB8-0689A6065731}"/>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GB" noProof="0" dirty="0">
              <a:solidFill>
                <a:srgbClr val="009DD9"/>
              </a:solidFill>
              <a:latin typeface="Calibri" panose="020F0502020204030204" pitchFamily="34" charset="0"/>
            </a:endParaRPr>
          </a:p>
        </p:txBody>
      </p:sp>
      <p:sp>
        <p:nvSpPr>
          <p:cNvPr id="8" name="Title 1"/>
          <p:cNvSpPr txBox="1">
            <a:spLocks/>
          </p:cNvSpPr>
          <p:nvPr/>
        </p:nvSpPr>
        <p:spPr>
          <a:xfrm>
            <a:off x="2011680" y="2972981"/>
            <a:ext cx="7913024" cy="1791043"/>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pPr algn="ctr"/>
            <a:r>
              <a:rPr lang="en-GB" sz="3600" b="1" noProof="0" dirty="0">
                <a:solidFill>
                  <a:srgbClr val="088F9E"/>
                </a:solidFill>
                <a:latin typeface="Calibri" panose="020F0502020204030204" pitchFamily="34" charset="0"/>
                <a:cs typeface="Calibri" panose="020F0502020204030204" pitchFamily="34" charset="0"/>
              </a:rPr>
              <a:t>ENERGY TRANSITION IN MOZAMBIQUE </a:t>
            </a:r>
          </a:p>
          <a:p>
            <a:pPr algn="ctr"/>
            <a:r>
              <a:rPr lang="en-GB" sz="3600" b="1" noProof="0" dirty="0">
                <a:solidFill>
                  <a:srgbClr val="088F9E"/>
                </a:solidFill>
                <a:latin typeface="Calibri" panose="020F0502020204030204" pitchFamily="34" charset="0"/>
                <a:cs typeface="Calibri" panose="020F0502020204030204" pitchFamily="34" charset="0"/>
              </a:rPr>
              <a:t>Regulatory Incentives to attract Energy Transition Investments</a:t>
            </a:r>
            <a:endParaRPr lang="en-GB" sz="3200" noProof="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0AC05B60-4D61-2B4F-BCB8-0689A6065731}"/>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GB" noProof="0" dirty="0">
              <a:solidFill>
                <a:srgbClr val="009DD9"/>
              </a:solidFill>
              <a:latin typeface="Calibri" panose="020F0502020204030204" pitchFamily="34" charset="0"/>
            </a:endParaRPr>
          </a:p>
        </p:txBody>
      </p:sp>
      <p:grpSp>
        <p:nvGrpSpPr>
          <p:cNvPr id="2" name="Group 1"/>
          <p:cNvGrpSpPr/>
          <p:nvPr/>
        </p:nvGrpSpPr>
        <p:grpSpPr>
          <a:xfrm>
            <a:off x="925794" y="432250"/>
            <a:ext cx="10374269" cy="1210062"/>
            <a:chOff x="925794" y="432250"/>
            <a:chExt cx="10374269" cy="1210062"/>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p:cNvSpPr/>
          <p:nvPr/>
        </p:nvSpPr>
        <p:spPr>
          <a:xfrm>
            <a:off x="1039543" y="6517428"/>
            <a:ext cx="2640466" cy="307777"/>
          </a:xfrm>
          <a:prstGeom prst="rect">
            <a:avLst/>
          </a:prstGeom>
        </p:spPr>
        <p:txBody>
          <a:bodyPr wrap="none">
            <a:spAutoFit/>
          </a:bodyPr>
          <a:lstStyle/>
          <a:p>
            <a:pPr eaLnBrk="0" fontAlgn="base" hangingPunct="0">
              <a:spcBef>
                <a:spcPts val="600"/>
              </a:spcBef>
              <a:spcAft>
                <a:spcPts val="600"/>
              </a:spcAft>
              <a:buClr>
                <a:srgbClr val="088F9E"/>
              </a:buClr>
            </a:pPr>
            <a:r>
              <a:rPr lang="en-GB" sz="1400" noProof="0" dirty="0">
                <a:solidFill>
                  <a:schemeClr val="bg1"/>
                </a:solidFill>
                <a:latin typeface="Calibri" panose="020F0502020204030204" pitchFamily="34" charset="0"/>
                <a:cs typeface="Calibri" panose="020F0502020204030204" pitchFamily="34" charset="0"/>
              </a:rPr>
              <a:t>	 23/September/2026</a:t>
            </a:r>
          </a:p>
        </p:txBody>
      </p:sp>
    </p:spTree>
    <p:extLst>
      <p:ext uri="{BB962C8B-B14F-4D97-AF65-F5344CB8AC3E}">
        <p14:creationId xmlns:p14="http://schemas.microsoft.com/office/powerpoint/2010/main" val="278942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A1A86-8676-3EC2-AF36-FC0AD28C72DD}"/>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7D267AE-9DB9-535A-850A-D8EB372329BF}"/>
              </a:ext>
            </a:extLst>
          </p:cNvPr>
          <p:cNvSpPr/>
          <p:nvPr/>
        </p:nvSpPr>
        <p:spPr>
          <a:xfrm>
            <a:off x="5975302" y="3616434"/>
            <a:ext cx="1290250" cy="1204088"/>
          </a:xfrm>
          <a:prstGeom prst="roundRect">
            <a:avLst/>
          </a:prstGeom>
          <a:solidFill>
            <a:srgbClr val="088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Rectangle: Rounded Corners 3">
            <a:extLst>
              <a:ext uri="{FF2B5EF4-FFF2-40B4-BE49-F238E27FC236}">
                <a16:creationId xmlns:a16="http://schemas.microsoft.com/office/drawing/2014/main" id="{8CB5F16D-297D-331E-A61F-D064FEA719C0}"/>
              </a:ext>
            </a:extLst>
          </p:cNvPr>
          <p:cNvSpPr/>
          <p:nvPr/>
        </p:nvSpPr>
        <p:spPr>
          <a:xfrm>
            <a:off x="558529" y="3549213"/>
            <a:ext cx="1290250" cy="1204088"/>
          </a:xfrm>
          <a:prstGeom prst="roundRect">
            <a:avLst/>
          </a:prstGeom>
          <a:solidFill>
            <a:srgbClr val="088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ctangle: Rounded Corners 2">
            <a:extLst>
              <a:ext uri="{FF2B5EF4-FFF2-40B4-BE49-F238E27FC236}">
                <a16:creationId xmlns:a16="http://schemas.microsoft.com/office/drawing/2014/main" id="{D2D04C14-9C78-AC6E-46A0-F2F9ECBBC807}"/>
              </a:ext>
            </a:extLst>
          </p:cNvPr>
          <p:cNvSpPr/>
          <p:nvPr/>
        </p:nvSpPr>
        <p:spPr>
          <a:xfrm>
            <a:off x="5967447" y="1132111"/>
            <a:ext cx="1290250" cy="1204088"/>
          </a:xfrm>
          <a:prstGeom prst="roundRect">
            <a:avLst/>
          </a:prstGeom>
          <a:solidFill>
            <a:srgbClr val="088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Rectangle: Rounded Corners 1">
            <a:extLst>
              <a:ext uri="{FF2B5EF4-FFF2-40B4-BE49-F238E27FC236}">
                <a16:creationId xmlns:a16="http://schemas.microsoft.com/office/drawing/2014/main" id="{FCC87D89-1883-D7B2-C1FC-5C297117EF3C}"/>
              </a:ext>
            </a:extLst>
          </p:cNvPr>
          <p:cNvSpPr/>
          <p:nvPr/>
        </p:nvSpPr>
        <p:spPr>
          <a:xfrm>
            <a:off x="524519" y="1159478"/>
            <a:ext cx="1290250" cy="1204088"/>
          </a:xfrm>
          <a:prstGeom prst="roundRect">
            <a:avLst/>
          </a:prstGeom>
          <a:solidFill>
            <a:srgbClr val="088F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4" name="Title 23">
            <a:extLst>
              <a:ext uri="{FF2B5EF4-FFF2-40B4-BE49-F238E27FC236}">
                <a16:creationId xmlns:a16="http://schemas.microsoft.com/office/drawing/2014/main" id="{D4FE60DE-EC3B-C2F0-90C8-43BF76869EED}"/>
              </a:ext>
            </a:extLst>
          </p:cNvPr>
          <p:cNvSpPr>
            <a:spLocks noGrp="1"/>
          </p:cNvSpPr>
          <p:nvPr>
            <p:ph type="ctrTitle"/>
          </p:nvPr>
        </p:nvSpPr>
        <p:spPr>
          <a:xfrm>
            <a:off x="421045" y="317170"/>
            <a:ext cx="7799411" cy="486304"/>
          </a:xfrm>
        </p:spPr>
        <p:txBody>
          <a:bodyPr/>
          <a:lstStyle/>
          <a:p>
            <a:r>
              <a:rPr lang="en-GB" noProof="0" dirty="0">
                <a:cs typeface="Arial" panose="020B0604020202020204" pitchFamily="34" charset="0"/>
              </a:rPr>
              <a:t>Introduction</a:t>
            </a:r>
          </a:p>
        </p:txBody>
      </p:sp>
      <p:pic>
        <p:nvPicPr>
          <p:cNvPr id="6" name="Graphic 5" descr="Upward trend with solid fill">
            <a:extLst>
              <a:ext uri="{FF2B5EF4-FFF2-40B4-BE49-F238E27FC236}">
                <a16:creationId xmlns:a16="http://schemas.microsoft.com/office/drawing/2014/main" id="{6854B1CB-38B6-0AEE-BE63-437DA4B564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3086" y="2427250"/>
            <a:ext cx="914400" cy="914400"/>
          </a:xfrm>
          <a:prstGeom prst="rect">
            <a:avLst/>
          </a:prstGeom>
        </p:spPr>
      </p:pic>
      <p:pic>
        <p:nvPicPr>
          <p:cNvPr id="8" name="Graphic 7" descr="Group of people with solid fill">
            <a:extLst>
              <a:ext uri="{FF2B5EF4-FFF2-40B4-BE49-F238E27FC236}">
                <a16:creationId xmlns:a16="http://schemas.microsoft.com/office/drawing/2014/main" id="{80C496B4-720E-8591-C56F-5CB05A5D54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2444" y="1288116"/>
            <a:ext cx="914400" cy="914400"/>
          </a:xfrm>
          <a:prstGeom prst="rect">
            <a:avLst/>
          </a:prstGeom>
        </p:spPr>
      </p:pic>
      <p:pic>
        <p:nvPicPr>
          <p:cNvPr id="10" name="Graphic 9" descr="Lightbulb with solid fill">
            <a:extLst>
              <a:ext uri="{FF2B5EF4-FFF2-40B4-BE49-F238E27FC236}">
                <a16:creationId xmlns:a16="http://schemas.microsoft.com/office/drawing/2014/main" id="{520E89EC-2129-AFEF-4E53-3E12DFA0F7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5123" y="3673553"/>
            <a:ext cx="914400" cy="914400"/>
          </a:xfrm>
          <a:prstGeom prst="rect">
            <a:avLst/>
          </a:prstGeom>
        </p:spPr>
      </p:pic>
      <p:pic>
        <p:nvPicPr>
          <p:cNvPr id="12" name="Graphic 11" descr="High voltage with solid fill">
            <a:extLst>
              <a:ext uri="{FF2B5EF4-FFF2-40B4-BE49-F238E27FC236}">
                <a16:creationId xmlns:a16="http://schemas.microsoft.com/office/drawing/2014/main" id="{896269E8-87E0-35D3-E3FF-329058691A4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9950" y="4844083"/>
            <a:ext cx="914400" cy="914400"/>
          </a:xfrm>
          <a:prstGeom prst="rect">
            <a:avLst/>
          </a:prstGeom>
        </p:spPr>
      </p:pic>
      <p:pic>
        <p:nvPicPr>
          <p:cNvPr id="14" name="Graphic 13" descr="Wind Turbines with solid fill">
            <a:extLst>
              <a:ext uri="{FF2B5EF4-FFF2-40B4-BE49-F238E27FC236}">
                <a16:creationId xmlns:a16="http://schemas.microsoft.com/office/drawing/2014/main" id="{2E57A23F-4D38-8FE1-3EAC-2E92675C608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155372" y="3761278"/>
            <a:ext cx="914400" cy="914400"/>
          </a:xfrm>
          <a:prstGeom prst="rect">
            <a:avLst/>
          </a:prstGeom>
        </p:spPr>
      </p:pic>
      <p:pic>
        <p:nvPicPr>
          <p:cNvPr id="16" name="Graphic 15" descr="Solar Panels with solid fill">
            <a:extLst>
              <a:ext uri="{FF2B5EF4-FFF2-40B4-BE49-F238E27FC236}">
                <a16:creationId xmlns:a16="http://schemas.microsoft.com/office/drawing/2014/main" id="{52B4AFC6-D758-96DB-B9ED-1BA30AA0F95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155372" y="2409663"/>
            <a:ext cx="914400" cy="914400"/>
          </a:xfrm>
          <a:prstGeom prst="rect">
            <a:avLst/>
          </a:prstGeom>
        </p:spPr>
      </p:pic>
      <p:pic>
        <p:nvPicPr>
          <p:cNvPr id="18" name="Graphic 17" descr="Hydropower with solid fill">
            <a:extLst>
              <a:ext uri="{FF2B5EF4-FFF2-40B4-BE49-F238E27FC236}">
                <a16:creationId xmlns:a16="http://schemas.microsoft.com/office/drawing/2014/main" id="{EF6DA499-B74D-019E-AAA6-AEBD2902649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155372" y="1266160"/>
            <a:ext cx="914400" cy="914400"/>
          </a:xfrm>
          <a:prstGeom prst="rect">
            <a:avLst/>
          </a:prstGeom>
        </p:spPr>
      </p:pic>
      <p:pic>
        <p:nvPicPr>
          <p:cNvPr id="20" name="Graphic 19" descr="Open hand with plant with solid fill">
            <a:extLst>
              <a:ext uri="{FF2B5EF4-FFF2-40B4-BE49-F238E27FC236}">
                <a16:creationId xmlns:a16="http://schemas.microsoft.com/office/drawing/2014/main" id="{8B18FF85-6272-5AF4-5938-336372CD0B5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155372" y="4939747"/>
            <a:ext cx="914400" cy="914400"/>
          </a:xfrm>
          <a:prstGeom prst="rect">
            <a:avLst/>
          </a:prstGeom>
        </p:spPr>
      </p:pic>
      <p:sp>
        <p:nvSpPr>
          <p:cNvPr id="27" name="TextBox 26">
            <a:extLst>
              <a:ext uri="{FF2B5EF4-FFF2-40B4-BE49-F238E27FC236}">
                <a16:creationId xmlns:a16="http://schemas.microsoft.com/office/drawing/2014/main" id="{650C33DE-4197-728A-F3D6-C0C2BA583152}"/>
              </a:ext>
            </a:extLst>
          </p:cNvPr>
          <p:cNvSpPr txBox="1"/>
          <p:nvPr/>
        </p:nvSpPr>
        <p:spPr>
          <a:xfrm>
            <a:off x="1916248" y="1329817"/>
            <a:ext cx="3531212" cy="830997"/>
          </a:xfrm>
          <a:prstGeom prst="rect">
            <a:avLst/>
          </a:prstGeom>
          <a:noFill/>
        </p:spPr>
        <p:txBody>
          <a:bodyPr wrap="square" rtlCol="0">
            <a:spAutoFit/>
          </a:bodyPr>
          <a:lstStyle/>
          <a:p>
            <a:r>
              <a:rPr lang="en-GB" sz="1600" noProof="0" dirty="0">
                <a:latin typeface="+mn-lt"/>
              </a:rPr>
              <a:t>34 million inhabitants,</a:t>
            </a:r>
          </a:p>
          <a:p>
            <a:r>
              <a:rPr lang="en-GB" sz="1600" noProof="0" dirty="0">
                <a:latin typeface="+mn-lt"/>
              </a:rPr>
              <a:t>Urban 35% Rural 65%</a:t>
            </a:r>
          </a:p>
          <a:p>
            <a:r>
              <a:rPr lang="en-GB" sz="1600" noProof="0" dirty="0">
                <a:latin typeface="+mn-lt"/>
              </a:rPr>
              <a:t>Population density </a:t>
            </a:r>
            <a:r>
              <a:rPr lang="en-GB" sz="1600" noProof="0" dirty="0">
                <a:effectLst/>
                <a:latin typeface="+mn-lt"/>
                <a:ea typeface="Aptos" panose="020B0004020202020204" pitchFamily="34" charset="0"/>
              </a:rPr>
              <a:t>41 </a:t>
            </a:r>
            <a:r>
              <a:rPr lang="en-GB" sz="1600" noProof="0" dirty="0" err="1">
                <a:effectLst/>
                <a:latin typeface="+mn-lt"/>
                <a:ea typeface="Aptos" panose="020B0004020202020204" pitchFamily="34" charset="0"/>
              </a:rPr>
              <a:t>peop</a:t>
            </a:r>
            <a:r>
              <a:rPr lang="en-GB" sz="1600" noProof="0" dirty="0">
                <a:effectLst/>
                <a:latin typeface="+mn-lt"/>
                <a:ea typeface="Aptos" panose="020B0004020202020204" pitchFamily="34" charset="0"/>
              </a:rPr>
              <a:t>./km².</a:t>
            </a:r>
            <a:endParaRPr lang="en-GB" sz="1600" noProof="0" dirty="0">
              <a:latin typeface="+mn-lt"/>
            </a:endParaRPr>
          </a:p>
        </p:txBody>
      </p:sp>
      <p:sp>
        <p:nvSpPr>
          <p:cNvPr id="28" name="TextBox 27">
            <a:extLst>
              <a:ext uri="{FF2B5EF4-FFF2-40B4-BE49-F238E27FC236}">
                <a16:creationId xmlns:a16="http://schemas.microsoft.com/office/drawing/2014/main" id="{0D538533-6C26-BA75-DF31-275B50D09DB5}"/>
              </a:ext>
            </a:extLst>
          </p:cNvPr>
          <p:cNvSpPr txBox="1"/>
          <p:nvPr/>
        </p:nvSpPr>
        <p:spPr>
          <a:xfrm>
            <a:off x="1908731" y="2574264"/>
            <a:ext cx="3538729" cy="584775"/>
          </a:xfrm>
          <a:prstGeom prst="rect">
            <a:avLst/>
          </a:prstGeom>
          <a:noFill/>
        </p:spPr>
        <p:txBody>
          <a:bodyPr wrap="square" rtlCol="0">
            <a:spAutoFit/>
          </a:bodyPr>
          <a:lstStyle/>
          <a:p>
            <a:r>
              <a:rPr lang="en-GB" sz="1600" noProof="0" dirty="0">
                <a:latin typeface="+mn-lt"/>
              </a:rPr>
              <a:t>€15 Billion GDP (2% </a:t>
            </a:r>
            <a:r>
              <a:rPr lang="en-GB" sz="1600" noProof="0" dirty="0" err="1">
                <a:latin typeface="+mn-lt"/>
              </a:rPr>
              <a:t>anual</a:t>
            </a:r>
            <a:r>
              <a:rPr lang="en-GB" sz="1600" noProof="0" dirty="0">
                <a:latin typeface="+mn-lt"/>
              </a:rPr>
              <a:t> growth)</a:t>
            </a:r>
          </a:p>
          <a:p>
            <a:r>
              <a:rPr lang="en-GB" sz="1600" noProof="0" dirty="0">
                <a:latin typeface="+mn-lt"/>
              </a:rPr>
              <a:t>€454 </a:t>
            </a:r>
            <a:r>
              <a:rPr lang="en-GB" sz="1600" i="1" noProof="0" dirty="0">
                <a:latin typeface="+mn-lt"/>
              </a:rPr>
              <a:t>Per Capita</a:t>
            </a:r>
            <a:r>
              <a:rPr lang="en-GB" sz="1600" noProof="0" dirty="0">
                <a:latin typeface="+mn-lt"/>
              </a:rPr>
              <a:t> GDP.</a:t>
            </a:r>
          </a:p>
        </p:txBody>
      </p:sp>
      <p:sp>
        <p:nvSpPr>
          <p:cNvPr id="29" name="TextBox 28">
            <a:extLst>
              <a:ext uri="{FF2B5EF4-FFF2-40B4-BE49-F238E27FC236}">
                <a16:creationId xmlns:a16="http://schemas.microsoft.com/office/drawing/2014/main" id="{7F70AAC2-77C7-9BDF-5B5B-DB2762F85851}"/>
              </a:ext>
            </a:extLst>
          </p:cNvPr>
          <p:cNvSpPr txBox="1"/>
          <p:nvPr/>
        </p:nvSpPr>
        <p:spPr>
          <a:xfrm>
            <a:off x="1916248" y="3792245"/>
            <a:ext cx="3076004" cy="584775"/>
          </a:xfrm>
          <a:prstGeom prst="rect">
            <a:avLst/>
          </a:prstGeom>
          <a:noFill/>
        </p:spPr>
        <p:txBody>
          <a:bodyPr wrap="square" rtlCol="0">
            <a:spAutoFit/>
          </a:bodyPr>
          <a:lstStyle/>
          <a:p>
            <a:r>
              <a:rPr lang="en-GB" sz="1600" noProof="0" dirty="0">
                <a:latin typeface="+mn-lt"/>
              </a:rPr>
              <a:t>Energy access rate of 60%, 50.5% On-grid  and 9.6% Off-grid</a:t>
            </a:r>
            <a:r>
              <a:rPr lang="en-GB" sz="1600" dirty="0">
                <a:latin typeface="+mn-lt"/>
              </a:rPr>
              <a:t>.</a:t>
            </a:r>
            <a:endParaRPr lang="en-GB" sz="1600" noProof="0" dirty="0">
              <a:latin typeface="+mn-lt"/>
            </a:endParaRPr>
          </a:p>
        </p:txBody>
      </p:sp>
      <p:sp>
        <p:nvSpPr>
          <p:cNvPr id="30" name="TextBox 29">
            <a:extLst>
              <a:ext uri="{FF2B5EF4-FFF2-40B4-BE49-F238E27FC236}">
                <a16:creationId xmlns:a16="http://schemas.microsoft.com/office/drawing/2014/main" id="{C1C7D394-C0ED-0DB4-BDEF-44FE25CCFEC1}"/>
              </a:ext>
            </a:extLst>
          </p:cNvPr>
          <p:cNvSpPr txBox="1"/>
          <p:nvPr/>
        </p:nvSpPr>
        <p:spPr>
          <a:xfrm>
            <a:off x="1908731" y="5082858"/>
            <a:ext cx="3467941" cy="584775"/>
          </a:xfrm>
          <a:prstGeom prst="rect">
            <a:avLst/>
          </a:prstGeom>
          <a:noFill/>
        </p:spPr>
        <p:txBody>
          <a:bodyPr wrap="square" rtlCol="0">
            <a:spAutoFit/>
          </a:bodyPr>
          <a:lstStyle/>
          <a:p>
            <a:r>
              <a:rPr lang="en-GB" sz="1600" noProof="0" dirty="0">
                <a:latin typeface="+mn-lt"/>
              </a:rPr>
              <a:t>Total installed capacity is  3,054 MW (78% Renewables).</a:t>
            </a:r>
          </a:p>
        </p:txBody>
      </p:sp>
      <p:sp>
        <p:nvSpPr>
          <p:cNvPr id="31" name="TextBox 30">
            <a:extLst>
              <a:ext uri="{FF2B5EF4-FFF2-40B4-BE49-F238E27FC236}">
                <a16:creationId xmlns:a16="http://schemas.microsoft.com/office/drawing/2014/main" id="{D38AC8E3-58BE-53BF-9E85-6E4DA8997B2F}"/>
              </a:ext>
            </a:extLst>
          </p:cNvPr>
          <p:cNvSpPr txBox="1"/>
          <p:nvPr/>
        </p:nvSpPr>
        <p:spPr>
          <a:xfrm>
            <a:off x="7333588" y="1255828"/>
            <a:ext cx="4332306" cy="830997"/>
          </a:xfrm>
          <a:prstGeom prst="rect">
            <a:avLst/>
          </a:prstGeom>
          <a:noFill/>
        </p:spPr>
        <p:txBody>
          <a:bodyPr wrap="square" rtlCol="0">
            <a:spAutoFit/>
          </a:bodyPr>
          <a:lstStyle/>
          <a:p>
            <a:pPr algn="just"/>
            <a:r>
              <a:rPr lang="en-GB" sz="1600" noProof="0" dirty="0">
                <a:latin typeface="+mn-lt"/>
              </a:rPr>
              <a:t>hydropower potential 12GW .</a:t>
            </a:r>
          </a:p>
          <a:p>
            <a:pPr algn="just"/>
            <a:r>
              <a:rPr lang="en-GB" sz="1600" dirty="0">
                <a:latin typeface="+mn-lt"/>
              </a:rPr>
              <a:t>I</a:t>
            </a:r>
            <a:r>
              <a:rPr lang="en-GB" sz="1600" noProof="0" dirty="0" err="1">
                <a:latin typeface="+mn-lt"/>
              </a:rPr>
              <a:t>nstalled</a:t>
            </a:r>
            <a:r>
              <a:rPr lang="en-GB" sz="1600" noProof="0" dirty="0">
                <a:latin typeface="+mn-lt"/>
              </a:rPr>
              <a:t> capacity is 2,865.19 MW (HCB 2,075 MW and EDM 113.69 MW).</a:t>
            </a:r>
          </a:p>
        </p:txBody>
      </p:sp>
      <p:sp>
        <p:nvSpPr>
          <p:cNvPr id="32" name="TextBox 31">
            <a:extLst>
              <a:ext uri="{FF2B5EF4-FFF2-40B4-BE49-F238E27FC236}">
                <a16:creationId xmlns:a16="http://schemas.microsoft.com/office/drawing/2014/main" id="{421B94E2-07AF-0AEA-A264-E16B0FA230A6}"/>
              </a:ext>
            </a:extLst>
          </p:cNvPr>
          <p:cNvSpPr txBox="1"/>
          <p:nvPr/>
        </p:nvSpPr>
        <p:spPr>
          <a:xfrm>
            <a:off x="7292439" y="3731874"/>
            <a:ext cx="4493142" cy="1077218"/>
          </a:xfrm>
          <a:prstGeom prst="rect">
            <a:avLst/>
          </a:prstGeom>
          <a:noFill/>
        </p:spPr>
        <p:txBody>
          <a:bodyPr wrap="square" rtlCol="0">
            <a:spAutoFit/>
          </a:bodyPr>
          <a:lstStyle/>
          <a:p>
            <a:pPr algn="just"/>
            <a:r>
              <a:rPr lang="en-GB" sz="1600" noProof="0" dirty="0">
                <a:latin typeface="+mn-lt"/>
              </a:rPr>
              <a:t>Wind power potential 4.5 GW, of which about 25% has potential for immediate connection to the existing grid (Tete, Maputo, </a:t>
            </a:r>
            <a:r>
              <a:rPr lang="en-GB" sz="1600" noProof="0" dirty="0" err="1">
                <a:latin typeface="+mn-lt"/>
              </a:rPr>
              <a:t>Sofala</a:t>
            </a:r>
            <a:r>
              <a:rPr lang="en-GB" sz="1600" noProof="0" dirty="0">
                <a:latin typeface="+mn-lt"/>
              </a:rPr>
              <a:t>, Gaza, and Inhambane).</a:t>
            </a:r>
          </a:p>
        </p:txBody>
      </p:sp>
      <p:sp>
        <p:nvSpPr>
          <p:cNvPr id="33" name="TextBox 32">
            <a:extLst>
              <a:ext uri="{FF2B5EF4-FFF2-40B4-BE49-F238E27FC236}">
                <a16:creationId xmlns:a16="http://schemas.microsoft.com/office/drawing/2014/main" id="{A871D31D-A657-09CD-FA84-2D28321DE621}"/>
              </a:ext>
            </a:extLst>
          </p:cNvPr>
          <p:cNvSpPr txBox="1"/>
          <p:nvPr/>
        </p:nvSpPr>
        <p:spPr>
          <a:xfrm>
            <a:off x="7292439" y="2288558"/>
            <a:ext cx="4493143" cy="1323439"/>
          </a:xfrm>
          <a:prstGeom prst="rect">
            <a:avLst/>
          </a:prstGeom>
          <a:noFill/>
        </p:spPr>
        <p:txBody>
          <a:bodyPr wrap="square" rtlCol="0">
            <a:spAutoFit/>
          </a:bodyPr>
          <a:lstStyle/>
          <a:p>
            <a:pPr algn="just"/>
            <a:r>
              <a:rPr lang="en-GB" sz="1600" noProof="0" dirty="0">
                <a:latin typeface="+mn-lt"/>
              </a:rPr>
              <a:t>Solar power potential 23TW (only about 2.7 GW would be realistically suitable for solar projects compatible with the present electrification and grid expansion plans). Installed capacity is 57MW (55MW on-grid and 3MW of-grid).</a:t>
            </a:r>
          </a:p>
        </p:txBody>
      </p:sp>
      <p:sp>
        <p:nvSpPr>
          <p:cNvPr id="34" name="TextBox 33">
            <a:extLst>
              <a:ext uri="{FF2B5EF4-FFF2-40B4-BE49-F238E27FC236}">
                <a16:creationId xmlns:a16="http://schemas.microsoft.com/office/drawing/2014/main" id="{CA04F145-4F6B-6A17-C771-3CE444F192A0}"/>
              </a:ext>
            </a:extLst>
          </p:cNvPr>
          <p:cNvSpPr txBox="1"/>
          <p:nvPr/>
        </p:nvSpPr>
        <p:spPr>
          <a:xfrm>
            <a:off x="7292440" y="4928969"/>
            <a:ext cx="4373454" cy="830997"/>
          </a:xfrm>
          <a:prstGeom prst="rect">
            <a:avLst/>
          </a:prstGeom>
          <a:noFill/>
        </p:spPr>
        <p:txBody>
          <a:bodyPr wrap="square" rtlCol="0">
            <a:spAutoFit/>
          </a:bodyPr>
          <a:lstStyle/>
          <a:p>
            <a:pPr algn="just"/>
            <a:r>
              <a:rPr lang="en-GB" sz="1600" noProof="0" dirty="0">
                <a:latin typeface="+mn-lt"/>
              </a:rPr>
              <a:t>biomass potential of over 2 GW.</a:t>
            </a:r>
          </a:p>
          <a:p>
            <a:pPr algn="just"/>
            <a:r>
              <a:rPr lang="en-GB" sz="1600" noProof="0" dirty="0">
                <a:latin typeface="+mn-lt"/>
              </a:rPr>
              <a:t>57MW installed capacity from sugar cane factories.</a:t>
            </a:r>
          </a:p>
        </p:txBody>
      </p:sp>
    </p:spTree>
    <p:extLst>
      <p:ext uri="{BB962C8B-B14F-4D97-AF65-F5344CB8AC3E}">
        <p14:creationId xmlns:p14="http://schemas.microsoft.com/office/powerpoint/2010/main" val="2423900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ctrTitle"/>
          </p:nvPr>
        </p:nvSpPr>
        <p:spPr>
          <a:xfrm>
            <a:off x="219457" y="237744"/>
            <a:ext cx="8183880" cy="502582"/>
          </a:xfrm>
        </p:spPr>
        <p:txBody>
          <a:bodyPr/>
          <a:lstStyle/>
          <a:p>
            <a:r>
              <a:rPr lang="en-GB" noProof="0" dirty="0"/>
              <a:t>RE in Mozambique</a:t>
            </a:r>
          </a:p>
        </p:txBody>
      </p:sp>
      <p:sp>
        <p:nvSpPr>
          <p:cNvPr id="2" name="Subtitle 24">
            <a:extLst>
              <a:ext uri="{FF2B5EF4-FFF2-40B4-BE49-F238E27FC236}">
                <a16:creationId xmlns:a16="http://schemas.microsoft.com/office/drawing/2014/main" id="{90B5C13A-E212-5F48-9450-03131CA0617A}"/>
              </a:ext>
            </a:extLst>
          </p:cNvPr>
          <p:cNvSpPr txBox="1">
            <a:spLocks/>
          </p:cNvSpPr>
          <p:nvPr/>
        </p:nvSpPr>
        <p:spPr>
          <a:xfrm>
            <a:off x="219456" y="1082044"/>
            <a:ext cx="5614417" cy="4765717"/>
          </a:xfrm>
          <a:prstGeom prst="rect">
            <a:avLst/>
          </a:prstGeom>
        </p:spPr>
        <p:txBody>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indent="0">
              <a:lnSpc>
                <a:spcPct val="115000"/>
              </a:lnSpc>
              <a:spcBef>
                <a:spcPts val="0"/>
              </a:spcBef>
              <a:spcAft>
                <a:spcPts val="800"/>
              </a:spcAft>
              <a:buNone/>
            </a:pPr>
            <a:r>
              <a:rPr lang="en-GB" sz="1800" b="1" kern="100" noProof="0" dirty="0">
                <a:effectLst/>
                <a:ea typeface="Aptos" panose="020B0004020202020204" pitchFamily="34" charset="0"/>
                <a:cs typeface="Times New Roman" panose="02020603050405020304" pitchFamily="18" charset="0"/>
              </a:rPr>
              <a:t>Energy Transition Strategy</a:t>
            </a:r>
          </a:p>
          <a:p>
            <a:pPr marL="0" marR="0" indent="0" algn="just">
              <a:lnSpc>
                <a:spcPct val="115000"/>
              </a:lnSpc>
              <a:spcBef>
                <a:spcPts val="0"/>
              </a:spcBef>
              <a:spcAft>
                <a:spcPts val="800"/>
              </a:spcAft>
              <a:buNone/>
            </a:pPr>
            <a:r>
              <a:rPr lang="en-GB" sz="1600" b="1" kern="100" noProof="0" dirty="0">
                <a:ea typeface="Aptos" panose="020B0004020202020204" pitchFamily="34" charset="0"/>
                <a:cs typeface="Times New Roman" panose="02020603050405020304" pitchFamily="18" charset="0"/>
              </a:rPr>
              <a:t>Resolution No. 61/2023 of December 29</a:t>
            </a:r>
            <a:endParaRPr lang="en-GB" sz="1600" kern="100" noProof="0" dirty="0">
              <a:ea typeface="Aptos" panose="020B0004020202020204" pitchFamily="34" charset="0"/>
              <a:cs typeface="Times New Roman" panose="02020603050405020304" pitchFamily="18" charset="0"/>
            </a:endParaRPr>
          </a:p>
          <a:p>
            <a:pPr algn="just">
              <a:lnSpc>
                <a:spcPct val="115000"/>
              </a:lnSpc>
              <a:spcBef>
                <a:spcPts val="0"/>
              </a:spcBef>
              <a:spcAft>
                <a:spcPts val="800"/>
              </a:spcAft>
            </a:pPr>
            <a:r>
              <a:rPr lang="en-GB" sz="1600" kern="100" noProof="0" dirty="0">
                <a:ea typeface="Aptos" panose="020B0004020202020204" pitchFamily="34" charset="0"/>
                <a:cs typeface="Times New Roman" panose="02020603050405020304" pitchFamily="18" charset="0"/>
              </a:rPr>
              <a:t>Promote and accelerate universal access to clean energy sources.</a:t>
            </a:r>
          </a:p>
          <a:p>
            <a:pPr algn="just">
              <a:lnSpc>
                <a:spcPct val="115000"/>
              </a:lnSpc>
              <a:spcBef>
                <a:spcPts val="0"/>
              </a:spcBef>
              <a:spcAft>
                <a:spcPts val="800"/>
              </a:spcAft>
            </a:pPr>
            <a:r>
              <a:rPr lang="en-GB" sz="1600" kern="100" noProof="0" dirty="0">
                <a:ea typeface="Aptos" panose="020B0004020202020204" pitchFamily="34" charset="0"/>
                <a:cs typeface="Times New Roman" panose="02020603050405020304" pitchFamily="18" charset="0"/>
              </a:rPr>
              <a:t>Position Mozambique as a regional energy hub. Provide low-carbon energy to neighbouring countries.</a:t>
            </a:r>
          </a:p>
          <a:p>
            <a:pPr algn="just">
              <a:lnSpc>
                <a:spcPct val="115000"/>
              </a:lnSpc>
              <a:spcBef>
                <a:spcPts val="0"/>
              </a:spcBef>
              <a:spcAft>
                <a:spcPts val="800"/>
              </a:spcAft>
            </a:pPr>
            <a:r>
              <a:rPr lang="en-GB" sz="1600" kern="100" noProof="0" dirty="0">
                <a:ea typeface="Aptos" panose="020B0004020202020204" pitchFamily="34" charset="0"/>
                <a:cs typeface="Times New Roman" panose="02020603050405020304" pitchFamily="18" charset="0"/>
              </a:rPr>
              <a:t>Contribute to the global energy transition by exporting the country's abundant natural gas resources. </a:t>
            </a:r>
          </a:p>
          <a:p>
            <a:pPr marL="0" indent="0" algn="just">
              <a:lnSpc>
                <a:spcPct val="115000"/>
              </a:lnSpc>
              <a:spcBef>
                <a:spcPts val="0"/>
              </a:spcBef>
              <a:spcAft>
                <a:spcPts val="800"/>
              </a:spcAft>
              <a:buNone/>
            </a:pPr>
            <a:r>
              <a:rPr lang="en-GB" sz="1600" b="1" kern="100" noProof="0" dirty="0">
                <a:effectLst/>
                <a:ea typeface="Aptos" panose="020B0004020202020204" pitchFamily="34" charset="0"/>
                <a:cs typeface="Times New Roman" panose="02020603050405020304" pitchFamily="18" charset="0"/>
              </a:rPr>
              <a:t>Energy Transition Strategy Foundation</a:t>
            </a:r>
            <a:endParaRPr lang="en-GB" sz="1600" kern="100" noProof="0" dirty="0">
              <a:effectLst/>
              <a:ea typeface="Aptos" panose="020B0004020202020204" pitchFamily="34" charset="0"/>
              <a:cs typeface="Times New Roman" panose="02020603050405020304" pitchFamily="18" charset="0"/>
            </a:endParaRPr>
          </a:p>
          <a:p>
            <a:pPr marL="0" marR="0" algn="just">
              <a:lnSpc>
                <a:spcPct val="115000"/>
              </a:lnSpc>
              <a:spcBef>
                <a:spcPts val="0"/>
              </a:spcBef>
              <a:spcAft>
                <a:spcPts val="800"/>
              </a:spcAft>
            </a:pPr>
            <a:r>
              <a:rPr lang="en-GB" sz="1600" kern="100" noProof="0" dirty="0">
                <a:effectLst/>
                <a:ea typeface="Aptos" panose="020B0004020202020204" pitchFamily="34" charset="0"/>
                <a:cs typeface="Times New Roman" panose="02020603050405020304" pitchFamily="18" charset="0"/>
              </a:rPr>
              <a:t>PILLAR 1: Modern systems based on RE</a:t>
            </a:r>
          </a:p>
          <a:p>
            <a:pPr marL="0" marR="0" algn="just">
              <a:lnSpc>
                <a:spcPct val="115000"/>
              </a:lnSpc>
              <a:spcBef>
                <a:spcPts val="0"/>
              </a:spcBef>
              <a:spcAft>
                <a:spcPts val="800"/>
              </a:spcAft>
            </a:pPr>
            <a:r>
              <a:rPr lang="en-GB" sz="1600" kern="100" noProof="0" dirty="0">
                <a:effectLst/>
                <a:ea typeface="Aptos" panose="020B0004020202020204" pitchFamily="34" charset="0"/>
                <a:cs typeface="Times New Roman" panose="02020603050405020304" pitchFamily="18" charset="0"/>
              </a:rPr>
              <a:t>PILLAR 2: Green Industrialization</a:t>
            </a:r>
          </a:p>
          <a:p>
            <a:pPr marL="0" marR="0" algn="just">
              <a:lnSpc>
                <a:spcPct val="115000"/>
              </a:lnSpc>
              <a:spcBef>
                <a:spcPts val="0"/>
              </a:spcBef>
              <a:spcAft>
                <a:spcPts val="800"/>
              </a:spcAft>
            </a:pPr>
            <a:r>
              <a:rPr lang="en-GB" sz="1600" kern="100" noProof="0" dirty="0">
                <a:effectLst/>
                <a:ea typeface="Aptos" panose="020B0004020202020204" pitchFamily="34" charset="0"/>
                <a:cs typeface="Times New Roman" panose="02020603050405020304" pitchFamily="18" charset="0"/>
              </a:rPr>
              <a:t>PILLAR 3: Universal access to modern energy</a:t>
            </a:r>
          </a:p>
          <a:p>
            <a:pPr marL="0" marR="0" algn="just">
              <a:lnSpc>
                <a:spcPct val="115000"/>
              </a:lnSpc>
              <a:spcBef>
                <a:spcPts val="0"/>
              </a:spcBef>
              <a:spcAft>
                <a:spcPts val="800"/>
              </a:spcAft>
            </a:pPr>
            <a:r>
              <a:rPr lang="en-GB" sz="1600" kern="100" noProof="0" dirty="0">
                <a:effectLst/>
                <a:ea typeface="Aptos" panose="020B0004020202020204" pitchFamily="34" charset="0"/>
                <a:cs typeface="Times New Roman" panose="02020603050405020304" pitchFamily="18" charset="0"/>
              </a:rPr>
              <a:t>PILLAR 4: Adoption of clean energy for transport</a:t>
            </a:r>
          </a:p>
          <a:p>
            <a:pPr marL="0" indent="0">
              <a:buFont typeface="Arial" panose="020B0604020202020204" pitchFamily="34" charset="0"/>
              <a:buNone/>
            </a:pPr>
            <a:endParaRPr lang="en-GB" sz="2000" kern="100" noProof="0" dirty="0">
              <a:latin typeface="Arial" panose="020B0604020202020204" pitchFamily="34" charset="0"/>
              <a:ea typeface="Aptos" panose="020B0004020202020204" pitchFamily="34" charset="0"/>
              <a:cs typeface="Times New Roman" panose="02020603050405020304" pitchFamily="18" charset="0"/>
            </a:endParaRPr>
          </a:p>
          <a:p>
            <a:endParaRPr lang="en-GB" sz="2000" kern="100" noProof="0" dirty="0">
              <a:latin typeface="Arial" panose="020B0604020202020204" pitchFamily="34" charset="0"/>
              <a:ea typeface="Aptos" panose="020B0004020202020204" pitchFamily="34" charset="0"/>
              <a:cs typeface="Times New Roman" panose="02020603050405020304" pitchFamily="18" charset="0"/>
            </a:endParaRPr>
          </a:p>
          <a:p>
            <a:pPr marL="0" indent="0">
              <a:buFont typeface="Arial" panose="020B0604020202020204" pitchFamily="34" charset="0"/>
              <a:buNone/>
            </a:pPr>
            <a:endParaRPr lang="en-GB" sz="2000" kern="100" noProof="0" dirty="0">
              <a:latin typeface="Aptos" panose="020B0004020202020204" pitchFamily="34" charset="0"/>
              <a:ea typeface="Aptos" panose="020B0004020202020204" pitchFamily="34" charset="0"/>
              <a:cs typeface="Times New Roman" panose="02020603050405020304" pitchFamily="18" charset="0"/>
            </a:endParaRPr>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pPr marL="0" indent="0">
              <a:buFont typeface="Arial" panose="020B0604020202020204" pitchFamily="34" charset="0"/>
              <a:buNone/>
            </a:pPr>
            <a:endParaRPr lang="en-GB" noProof="0" dirty="0"/>
          </a:p>
          <a:p>
            <a:endParaRPr lang="en-GB" noProof="0" dirty="0"/>
          </a:p>
        </p:txBody>
      </p:sp>
      <p:sp>
        <p:nvSpPr>
          <p:cNvPr id="5" name="Content Placeholder 3">
            <a:extLst>
              <a:ext uri="{FF2B5EF4-FFF2-40B4-BE49-F238E27FC236}">
                <a16:creationId xmlns:a16="http://schemas.microsoft.com/office/drawing/2014/main" id="{DAB506B3-E831-49DA-A3FC-789525201846}"/>
              </a:ext>
            </a:extLst>
          </p:cNvPr>
          <p:cNvSpPr txBox="1">
            <a:spLocks/>
          </p:cNvSpPr>
          <p:nvPr/>
        </p:nvSpPr>
        <p:spPr>
          <a:xfrm>
            <a:off x="6095206" y="1082044"/>
            <a:ext cx="5533708" cy="5164889"/>
          </a:xfrm>
          <a:prstGeom prst="rect">
            <a:avLst/>
          </a:prstGeom>
        </p:spPr>
        <p:txBody>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just">
              <a:lnSpc>
                <a:spcPct val="100000"/>
              </a:lnSpc>
              <a:buNone/>
            </a:pPr>
            <a:r>
              <a:rPr lang="en-GB" sz="1800" b="1" kern="100" noProof="0" dirty="0">
                <a:effectLst/>
                <a:ea typeface="Aptos" panose="020B0004020202020204" pitchFamily="34" charset="0"/>
                <a:cs typeface="Times New Roman" panose="02020603050405020304" pitchFamily="18" charset="0"/>
              </a:rPr>
              <a:t>RE Projects</a:t>
            </a:r>
            <a:endParaRPr lang="en-GB" sz="1800" noProof="0" dirty="0"/>
          </a:p>
          <a:p>
            <a:pPr algn="just">
              <a:lnSpc>
                <a:spcPct val="150000"/>
              </a:lnSpc>
            </a:pPr>
            <a:r>
              <a:rPr lang="en-GB" sz="1600" noProof="0" dirty="0">
                <a:cs typeface="Arial" panose="020B0604020202020204" pitchFamily="34" charset="0"/>
              </a:rPr>
              <a:t>More than 3GW in development phase.</a:t>
            </a:r>
          </a:p>
          <a:p>
            <a:pPr algn="just">
              <a:lnSpc>
                <a:spcPct val="150000"/>
              </a:lnSpc>
            </a:pPr>
            <a:r>
              <a:rPr lang="en-GB" sz="1600" noProof="0" dirty="0">
                <a:cs typeface="Arial" panose="020B0604020202020204" pitchFamily="34" charset="0"/>
              </a:rPr>
              <a:t>160MW PROLER (3 solar projects, in Tete, </a:t>
            </a:r>
            <a:r>
              <a:rPr lang="en-GB" sz="1600" noProof="0" dirty="0" err="1">
                <a:cs typeface="Arial" panose="020B0604020202020204" pitchFamily="34" charset="0"/>
              </a:rPr>
              <a:t>Sofala</a:t>
            </a:r>
            <a:r>
              <a:rPr lang="en-GB" sz="1600" noProof="0" dirty="0">
                <a:cs typeface="Arial" panose="020B0604020202020204" pitchFamily="34" charset="0"/>
              </a:rPr>
              <a:t> and Niassa and 1 wind project in Inhambane);</a:t>
            </a:r>
          </a:p>
          <a:p>
            <a:pPr algn="just">
              <a:lnSpc>
                <a:spcPct val="150000"/>
              </a:lnSpc>
            </a:pPr>
            <a:r>
              <a:rPr lang="en-GB" sz="1600" noProof="0" dirty="0">
                <a:cs typeface="Arial" panose="020B0604020202020204" pitchFamily="34" charset="0"/>
              </a:rPr>
              <a:t>25-30 MW </a:t>
            </a:r>
            <a:r>
              <a:rPr lang="en-GB" sz="1600" noProof="0" dirty="0" err="1">
                <a:cs typeface="Arial" panose="020B0604020202020204" pitchFamily="34" charset="0"/>
              </a:rPr>
              <a:t>GETFiT</a:t>
            </a:r>
            <a:r>
              <a:rPr lang="en-GB" sz="1600" noProof="0" dirty="0">
                <a:cs typeface="Arial" panose="020B0604020202020204" pitchFamily="34" charset="0"/>
              </a:rPr>
              <a:t> (3-4 solar+ BESS projects in Nampula, Zambezia, </a:t>
            </a:r>
            <a:r>
              <a:rPr lang="en-GB" sz="1600" noProof="0" dirty="0" err="1">
                <a:cs typeface="Arial" panose="020B0604020202020204" pitchFamily="34" charset="0"/>
              </a:rPr>
              <a:t>Sofala</a:t>
            </a:r>
            <a:r>
              <a:rPr lang="en-GB" sz="1600" noProof="0" dirty="0">
                <a:cs typeface="Arial" panose="020B0604020202020204" pitchFamily="34" charset="0"/>
              </a:rPr>
              <a:t> and Gaza);</a:t>
            </a:r>
          </a:p>
          <a:p>
            <a:pPr algn="just">
              <a:lnSpc>
                <a:spcPct val="150000"/>
              </a:lnSpc>
            </a:pPr>
            <a:r>
              <a:rPr lang="en-GB" sz="1600" noProof="0" dirty="0">
                <a:cs typeface="Arial" panose="020B0604020202020204" pitchFamily="34" charset="0"/>
              </a:rPr>
              <a:t>More than 1.5GW of structural projects in the development phase (1.5GW Hydroelectric of </a:t>
            </a:r>
            <a:r>
              <a:rPr lang="en-GB" sz="1600" noProof="0" dirty="0" err="1">
                <a:cs typeface="Arial" panose="020B0604020202020204" pitchFamily="34" charset="0"/>
              </a:rPr>
              <a:t>Mphanda</a:t>
            </a:r>
            <a:r>
              <a:rPr lang="en-GB" sz="1600" noProof="0" dirty="0">
                <a:cs typeface="Arial" panose="020B0604020202020204" pitchFamily="34" charset="0"/>
              </a:rPr>
              <a:t> </a:t>
            </a:r>
            <a:r>
              <a:rPr lang="en-GB" sz="1600" noProof="0" dirty="0" err="1">
                <a:cs typeface="Arial" panose="020B0604020202020204" pitchFamily="34" charset="0"/>
              </a:rPr>
              <a:t>Nkwua</a:t>
            </a:r>
            <a:r>
              <a:rPr lang="en-GB" sz="1600" noProof="0" dirty="0">
                <a:cs typeface="Arial" panose="020B0604020202020204" pitchFamily="34" charset="0"/>
              </a:rPr>
              <a:t> - Tete, 120MW Wind Power Plant of </a:t>
            </a:r>
            <a:r>
              <a:rPr lang="en-GB" sz="1600" noProof="0" dirty="0" err="1">
                <a:cs typeface="Arial" panose="020B0604020202020204" pitchFamily="34" charset="0"/>
              </a:rPr>
              <a:t>Namaacha</a:t>
            </a:r>
            <a:r>
              <a:rPr lang="en-GB" sz="1600" noProof="0" dirty="0">
                <a:cs typeface="Arial" panose="020B0604020202020204" pitchFamily="34" charset="0"/>
              </a:rPr>
              <a:t> - Maputo).</a:t>
            </a:r>
          </a:p>
          <a:p>
            <a:pPr algn="just">
              <a:lnSpc>
                <a:spcPct val="150000"/>
              </a:lnSpc>
            </a:pPr>
            <a:r>
              <a:rPr lang="en-GB" sz="1600" dirty="0">
                <a:cs typeface="Arial" panose="020B0604020202020204" pitchFamily="34" charset="0"/>
              </a:rPr>
              <a:t>Over 10MW in mini-grid projects in off-grid areas are.</a:t>
            </a:r>
            <a:endParaRPr lang="en-GB" sz="1600" noProof="0" dirty="0">
              <a:cs typeface="Arial" panose="020B0604020202020204" pitchFamily="34" charset="0"/>
            </a:endParaRPr>
          </a:p>
        </p:txBody>
      </p:sp>
    </p:spTree>
    <p:extLst>
      <p:ext uri="{BB962C8B-B14F-4D97-AF65-F5344CB8AC3E}">
        <p14:creationId xmlns:p14="http://schemas.microsoft.com/office/powerpoint/2010/main" val="775833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half" idx="2"/>
          </p:nvPr>
        </p:nvSpPr>
        <p:spPr>
          <a:xfrm>
            <a:off x="320040" y="1281516"/>
            <a:ext cx="5875750" cy="4501218"/>
          </a:xfrm>
        </p:spPr>
        <p:txBody>
          <a:bodyPr/>
          <a:lstStyle/>
          <a:p>
            <a:pPr marL="0" marR="0">
              <a:lnSpc>
                <a:spcPct val="115000"/>
              </a:lnSpc>
              <a:spcBef>
                <a:spcPts val="0"/>
              </a:spcBef>
              <a:spcAft>
                <a:spcPts val="800"/>
              </a:spcAft>
            </a:pPr>
            <a:r>
              <a:rPr lang="en-GB" b="1" kern="100" noProof="0" dirty="0">
                <a:effectLst/>
                <a:ea typeface="Aptos" panose="020B0004020202020204" pitchFamily="34" charset="0"/>
                <a:cs typeface="Times New Roman" panose="02020603050405020304" pitchFamily="18" charset="0"/>
              </a:rPr>
              <a:t>Off-grid </a:t>
            </a:r>
            <a:r>
              <a:rPr lang="en-GB" b="1" kern="100" dirty="0">
                <a:ea typeface="Aptos" panose="020B0004020202020204" pitchFamily="34" charset="0"/>
                <a:cs typeface="Times New Roman" panose="02020603050405020304" pitchFamily="18" charset="0"/>
              </a:rPr>
              <a:t>framework (</a:t>
            </a:r>
            <a:r>
              <a:rPr lang="en-GB" b="1" kern="100" noProof="0" dirty="0">
                <a:effectLst/>
                <a:ea typeface="Aptos" panose="020B0004020202020204" pitchFamily="34" charset="0"/>
                <a:cs typeface="Times New Roman" panose="02020603050405020304" pitchFamily="18" charset="0"/>
              </a:rPr>
              <a:t>Decree No 93/2021 of December 10)</a:t>
            </a:r>
          </a:p>
          <a:p>
            <a:pPr marL="0" marR="0" algn="just">
              <a:lnSpc>
                <a:spcPct val="115000"/>
              </a:lnSpc>
              <a:spcBef>
                <a:spcPts val="0"/>
              </a:spcBef>
              <a:spcAft>
                <a:spcPts val="800"/>
              </a:spcAft>
            </a:pPr>
            <a:r>
              <a:rPr lang="en-GB" kern="100" noProof="0" dirty="0">
                <a:effectLst/>
                <a:ea typeface="Aptos" panose="020B0004020202020204" pitchFamily="34" charset="0"/>
                <a:cs typeface="Times New Roman" panose="02020603050405020304" pitchFamily="18" charset="0"/>
              </a:rPr>
              <a:t>Establishes the principles and standards provisions regarding appropriate activities for access to energy in off-grid areas, through mini-grids up to 10 MW and energy services.</a:t>
            </a:r>
            <a:endParaRPr lang="en-GB" kern="100" dirty="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GB" b="1" kern="100" noProof="0" dirty="0">
                <a:effectLst/>
                <a:ea typeface="Aptos" panose="020B0004020202020204" pitchFamily="34" charset="0"/>
                <a:cs typeface="Times New Roman" panose="02020603050405020304" pitchFamily="18" charset="0"/>
              </a:rPr>
              <a:t>Electricity Law (Law No 12/2022 of July 11)</a:t>
            </a:r>
          </a:p>
          <a:p>
            <a:pPr marL="0" marR="0" algn="just">
              <a:lnSpc>
                <a:spcPct val="115000"/>
              </a:lnSpc>
              <a:spcBef>
                <a:spcPts val="0"/>
              </a:spcBef>
              <a:spcAft>
                <a:spcPts val="800"/>
              </a:spcAft>
            </a:pPr>
            <a:r>
              <a:rPr lang="en-GB" kern="100" noProof="0" dirty="0">
                <a:effectLst/>
                <a:ea typeface="Aptos" panose="020B0004020202020204" pitchFamily="34" charset="0"/>
                <a:cs typeface="Times New Roman" panose="02020603050405020304" pitchFamily="18" charset="0"/>
              </a:rPr>
              <a:t>Storage as an isolated activity (there is no specific legal framework for ancillary services supply transactions, now rules are set on a contractual basis in PPA and COA).</a:t>
            </a:r>
          </a:p>
          <a:p>
            <a:pPr marL="0" marR="0">
              <a:lnSpc>
                <a:spcPct val="115000"/>
              </a:lnSpc>
              <a:spcBef>
                <a:spcPts val="0"/>
              </a:spcBef>
              <a:spcAft>
                <a:spcPts val="800"/>
              </a:spcAft>
            </a:pPr>
            <a:r>
              <a:rPr lang="en-GB" b="1" kern="100" noProof="0" dirty="0">
                <a:effectLst/>
                <a:ea typeface="Aptos" panose="020B0004020202020204" pitchFamily="34" charset="0"/>
                <a:cs typeface="Times New Roman" panose="02020603050405020304" pitchFamily="18" charset="0"/>
              </a:rPr>
              <a:t>RE Grid code (Ministerial Diploma No 119/2023 of Novembre 14)</a:t>
            </a:r>
          </a:p>
          <a:p>
            <a:pPr marL="0" marR="0" algn="just">
              <a:lnSpc>
                <a:spcPct val="115000"/>
              </a:lnSpc>
              <a:spcBef>
                <a:spcPts val="0"/>
              </a:spcBef>
              <a:spcAft>
                <a:spcPts val="800"/>
              </a:spcAft>
            </a:pPr>
            <a:r>
              <a:rPr lang="en-GB" kern="100" noProof="0" dirty="0">
                <a:effectLst/>
                <a:ea typeface="Aptos" panose="020B0004020202020204" pitchFamily="34" charset="0"/>
                <a:cs typeface="Times New Roman" panose="02020603050405020304" pitchFamily="18" charset="0"/>
              </a:rPr>
              <a:t>Establishes the set of technical requirements for Renewable Energy Power Plants, the set of principles for verifying compliance, and the technical conditions and principles to be respected from the point of view of the Management of the National Electric System (System Operation and Market Operation) throughout their lifespan. </a:t>
            </a:r>
          </a:p>
          <a:p>
            <a:endParaRPr lang="en-GB" noProof="0" dirty="0"/>
          </a:p>
        </p:txBody>
      </p:sp>
      <p:sp>
        <p:nvSpPr>
          <p:cNvPr id="10" name="Title 9"/>
          <p:cNvSpPr>
            <a:spLocks noGrp="1"/>
          </p:cNvSpPr>
          <p:nvPr>
            <p:ph type="ctrTitle"/>
          </p:nvPr>
        </p:nvSpPr>
        <p:spPr>
          <a:xfrm>
            <a:off x="320040" y="299742"/>
            <a:ext cx="7579360" cy="486304"/>
          </a:xfrm>
        </p:spPr>
        <p:txBody>
          <a:bodyPr/>
          <a:lstStyle/>
          <a:p>
            <a:r>
              <a:rPr lang="en-GB" noProof="0" dirty="0"/>
              <a:t>Incentives for RE Investment</a:t>
            </a:r>
          </a:p>
        </p:txBody>
      </p:sp>
      <p:sp>
        <p:nvSpPr>
          <p:cNvPr id="2" name="Text Placeholder 11">
            <a:extLst>
              <a:ext uri="{FF2B5EF4-FFF2-40B4-BE49-F238E27FC236}">
                <a16:creationId xmlns:a16="http://schemas.microsoft.com/office/drawing/2014/main" id="{101D7A76-76C2-093B-5D91-33E8FF050DF0}"/>
              </a:ext>
            </a:extLst>
          </p:cNvPr>
          <p:cNvSpPr txBox="1">
            <a:spLocks/>
          </p:cNvSpPr>
          <p:nvPr/>
        </p:nvSpPr>
        <p:spPr>
          <a:xfrm>
            <a:off x="6467731" y="1281516"/>
            <a:ext cx="5503226" cy="45012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2">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0" marR="0">
              <a:lnSpc>
                <a:spcPct val="115000"/>
              </a:lnSpc>
              <a:spcBef>
                <a:spcPts val="0"/>
              </a:spcBef>
              <a:spcAft>
                <a:spcPts val="800"/>
              </a:spcAft>
            </a:pPr>
            <a:r>
              <a:rPr lang="en-GB" sz="1800" b="1" kern="100" noProof="0" dirty="0">
                <a:effectLst/>
                <a:ea typeface="Aptos" panose="020B0004020202020204" pitchFamily="34" charset="0"/>
                <a:cs typeface="Times New Roman" panose="02020603050405020304" pitchFamily="18" charset="0"/>
              </a:rPr>
              <a:t>Fiscal Incentives </a:t>
            </a:r>
            <a:endParaRPr lang="en-GB" kern="100" noProof="0" dirty="0">
              <a:solidFill>
                <a:schemeClr val="tx1"/>
              </a:solidFill>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GB" b="1" kern="100" noProof="0" dirty="0">
                <a:solidFill>
                  <a:schemeClr val="tx1"/>
                </a:solidFill>
                <a:ea typeface="Aptos" panose="020B0004020202020204" pitchFamily="34" charset="0"/>
                <a:cs typeface="Times New Roman" panose="02020603050405020304" pitchFamily="18" charset="0"/>
              </a:rPr>
              <a:t>Customs tariff (Law </a:t>
            </a:r>
            <a:r>
              <a:rPr lang="en-GB" b="1" kern="100" noProof="0" dirty="0">
                <a:solidFill>
                  <a:schemeClr val="tx1"/>
                </a:solidFill>
                <a:effectLst/>
                <a:ea typeface="Aptos" panose="020B0004020202020204" pitchFamily="34" charset="0"/>
                <a:cs typeface="Times New Roman" panose="02020603050405020304" pitchFamily="18" charset="0"/>
              </a:rPr>
              <a:t>No 17/2022 of December 29) </a:t>
            </a:r>
          </a:p>
          <a:p>
            <a:pPr marL="0" marR="0">
              <a:lnSpc>
                <a:spcPct val="115000"/>
              </a:lnSpc>
              <a:spcBef>
                <a:spcPts val="0"/>
              </a:spcBef>
              <a:spcAft>
                <a:spcPts val="800"/>
              </a:spcAft>
            </a:pPr>
            <a:r>
              <a:rPr lang="en-GB" kern="100" noProof="0" dirty="0">
                <a:solidFill>
                  <a:schemeClr val="tx1"/>
                </a:solidFill>
                <a:effectLst/>
                <a:ea typeface="Aptos" panose="020B0004020202020204" pitchFamily="34" charset="0"/>
                <a:cs typeface="Times New Roman" panose="02020603050405020304" pitchFamily="18" charset="0"/>
              </a:rPr>
              <a:t>K class (Capital goods) Exemption from customs duties and Value Added Tax on imports.</a:t>
            </a:r>
            <a:endParaRPr lang="en-GB" kern="100" noProof="0" dirty="0">
              <a:solidFill>
                <a:schemeClr val="tx1"/>
              </a:solidFill>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GB" b="1" kern="100" noProof="0" dirty="0">
                <a:solidFill>
                  <a:schemeClr val="tx1"/>
                </a:solidFill>
                <a:effectLst/>
                <a:ea typeface="Aptos" panose="020B0004020202020204" pitchFamily="34" charset="0"/>
                <a:cs typeface="Times New Roman" panose="02020603050405020304" pitchFamily="18" charset="0"/>
              </a:rPr>
              <a:t>VAT Code (Law No 32/2007 of December 31)</a:t>
            </a:r>
          </a:p>
          <a:p>
            <a:pPr marL="0" marR="0">
              <a:lnSpc>
                <a:spcPct val="115000"/>
              </a:lnSpc>
              <a:spcBef>
                <a:spcPts val="0"/>
              </a:spcBef>
              <a:spcAft>
                <a:spcPts val="800"/>
              </a:spcAft>
            </a:pPr>
            <a:r>
              <a:rPr lang="en-GB" kern="100" noProof="0" dirty="0">
                <a:solidFill>
                  <a:schemeClr val="tx1"/>
                </a:solidFill>
                <a:effectLst/>
                <a:ea typeface="Aptos" panose="020B0004020202020204" pitchFamily="34" charset="0"/>
                <a:cs typeface="Times New Roman" panose="02020603050405020304" pitchFamily="18" charset="0"/>
              </a:rPr>
              <a:t>VAT on sales reduction (specific percentage for energy, from 17% to 10%).</a:t>
            </a:r>
          </a:p>
          <a:p>
            <a:pPr marL="0" marR="0">
              <a:lnSpc>
                <a:spcPct val="115000"/>
              </a:lnSpc>
              <a:spcBef>
                <a:spcPts val="0"/>
              </a:spcBef>
              <a:spcAft>
                <a:spcPts val="800"/>
              </a:spcAft>
            </a:pPr>
            <a:r>
              <a:rPr lang="en-GB" b="1" kern="100" noProof="0" dirty="0">
                <a:solidFill>
                  <a:schemeClr val="tx1"/>
                </a:solidFill>
                <a:effectLst/>
                <a:ea typeface="Aptos" panose="020B0004020202020204" pitchFamily="34" charset="0"/>
                <a:cs typeface="Times New Roman" panose="02020603050405020304" pitchFamily="18" charset="0"/>
              </a:rPr>
              <a:t>Fiscal Benefits Code (Law No 4/2009 of January 12)</a:t>
            </a:r>
          </a:p>
          <a:p>
            <a:pPr marL="0" marR="0">
              <a:lnSpc>
                <a:spcPct val="115000"/>
              </a:lnSpc>
              <a:spcBef>
                <a:spcPts val="0"/>
              </a:spcBef>
              <a:spcAft>
                <a:spcPts val="800"/>
              </a:spcAft>
            </a:pPr>
            <a:r>
              <a:rPr lang="en-GB" kern="100" noProof="0" dirty="0">
                <a:solidFill>
                  <a:schemeClr val="tx1"/>
                </a:solidFill>
                <a:effectLst/>
                <a:ea typeface="Aptos" panose="020B0004020202020204" pitchFamily="34" charset="0"/>
                <a:cs typeface="Times New Roman" panose="02020603050405020304" pitchFamily="18" charset="0"/>
              </a:rPr>
              <a:t>Corporate Income Tax reduction:</a:t>
            </a:r>
            <a:endParaRPr lang="en-GB" kern="100" noProof="0" dirty="0">
              <a:solidFill>
                <a:schemeClr val="tx1"/>
              </a:solidFill>
              <a:ea typeface="Aptos" panose="020B0004020202020204" pitchFamily="34" charset="0"/>
              <a:cs typeface="Times New Roman" panose="02020603050405020304" pitchFamily="18" charset="0"/>
            </a:endParaRPr>
          </a:p>
          <a:p>
            <a:pPr marL="285750" marR="0" indent="-285750">
              <a:lnSpc>
                <a:spcPct val="115000"/>
              </a:lnSpc>
              <a:spcBef>
                <a:spcPts val="0"/>
              </a:spcBef>
              <a:spcAft>
                <a:spcPts val="800"/>
              </a:spcAft>
              <a:buClr>
                <a:srgbClr val="088F9E"/>
              </a:buClr>
              <a:buFont typeface="Arial" panose="020B0604020202020204" pitchFamily="34" charset="0"/>
              <a:buChar char="•"/>
            </a:pPr>
            <a:r>
              <a:rPr lang="en-GB" kern="100" noProof="0" dirty="0">
                <a:solidFill>
                  <a:schemeClr val="tx1"/>
                </a:solidFill>
                <a:effectLst/>
                <a:ea typeface="Aptos" panose="020B0004020202020204" pitchFamily="34" charset="0"/>
                <a:cs typeface="Times New Roman" panose="02020603050405020304" pitchFamily="18" charset="0"/>
              </a:rPr>
              <a:t>Accelerated depreciation;</a:t>
            </a:r>
          </a:p>
          <a:p>
            <a:pPr marL="285750" marR="0" indent="-285750">
              <a:lnSpc>
                <a:spcPct val="115000"/>
              </a:lnSpc>
              <a:spcBef>
                <a:spcPts val="0"/>
              </a:spcBef>
              <a:spcAft>
                <a:spcPts val="800"/>
              </a:spcAft>
              <a:buClr>
                <a:srgbClr val="088F9E"/>
              </a:buClr>
              <a:buFont typeface="Arial" panose="020B0604020202020204" pitchFamily="34" charset="0"/>
              <a:buChar char="•"/>
            </a:pPr>
            <a:r>
              <a:rPr lang="en-GB" kern="100" noProof="0" dirty="0">
                <a:solidFill>
                  <a:schemeClr val="tx1"/>
                </a:solidFill>
                <a:ea typeface="Aptos" panose="020B0004020202020204" pitchFamily="34" charset="0"/>
                <a:cs typeface="Times New Roman" panose="02020603050405020304" pitchFamily="18" charset="0"/>
              </a:rPr>
              <a:t>Introduction of new technology;</a:t>
            </a:r>
          </a:p>
          <a:p>
            <a:pPr marL="285750" marR="0" indent="-285750">
              <a:lnSpc>
                <a:spcPct val="115000"/>
              </a:lnSpc>
              <a:spcBef>
                <a:spcPts val="0"/>
              </a:spcBef>
              <a:spcAft>
                <a:spcPts val="800"/>
              </a:spcAft>
              <a:buClr>
                <a:srgbClr val="088F9E"/>
              </a:buClr>
              <a:buFont typeface="Arial" panose="020B0604020202020204" pitchFamily="34" charset="0"/>
              <a:buChar char="•"/>
            </a:pPr>
            <a:r>
              <a:rPr lang="en-GB" kern="100" noProof="0" dirty="0">
                <a:solidFill>
                  <a:schemeClr val="tx1"/>
                </a:solidFill>
                <a:ea typeface="Aptos" panose="020B0004020202020204" pitchFamily="34" charset="0"/>
                <a:cs typeface="Times New Roman" panose="02020603050405020304" pitchFamily="18" charset="0"/>
              </a:rPr>
              <a:t>Technical assistance and training.</a:t>
            </a:r>
          </a:p>
          <a:p>
            <a:pPr marL="0" marR="0">
              <a:lnSpc>
                <a:spcPct val="115000"/>
              </a:lnSpc>
              <a:spcBef>
                <a:spcPts val="0"/>
              </a:spcBef>
              <a:spcAft>
                <a:spcPts val="800"/>
              </a:spcAft>
            </a:pPr>
            <a:endParaRPr lang="en-GB" kern="100" noProof="0" dirty="0">
              <a:solidFill>
                <a:schemeClr val="tx1"/>
              </a:solidFill>
              <a:effectLst/>
              <a:ea typeface="Aptos" panose="020B0004020202020204" pitchFamily="34" charset="0"/>
              <a:cs typeface="Times New Roman" panose="02020603050405020304" pitchFamily="18" charset="0"/>
            </a:endParaRPr>
          </a:p>
          <a:p>
            <a:pPr>
              <a:buClrTx/>
            </a:pPr>
            <a:endParaRPr lang="en-GB" noProof="0" dirty="0"/>
          </a:p>
        </p:txBody>
      </p:sp>
    </p:spTree>
    <p:extLst>
      <p:ext uri="{BB962C8B-B14F-4D97-AF65-F5344CB8AC3E}">
        <p14:creationId xmlns:p14="http://schemas.microsoft.com/office/powerpoint/2010/main" val="3814295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B35B5-24DB-501E-C345-C98328722AAC}"/>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E6F3BAC7-3EE7-FEFD-068B-2057B25A0AE0}"/>
              </a:ext>
            </a:extLst>
          </p:cNvPr>
          <p:cNvSpPr>
            <a:spLocks noGrp="1"/>
          </p:cNvSpPr>
          <p:nvPr>
            <p:ph type="body" sz="half" idx="2"/>
          </p:nvPr>
        </p:nvSpPr>
        <p:spPr>
          <a:xfrm>
            <a:off x="358076" y="1146088"/>
            <a:ext cx="5455921" cy="5099264"/>
          </a:xfrm>
        </p:spPr>
        <p:txBody>
          <a:bodyPr/>
          <a:lstStyle/>
          <a:p>
            <a:pPr marL="0" marR="0">
              <a:lnSpc>
                <a:spcPct val="115000"/>
              </a:lnSpc>
              <a:spcBef>
                <a:spcPts val="0"/>
              </a:spcBef>
              <a:spcAft>
                <a:spcPts val="800"/>
              </a:spcAft>
            </a:pPr>
            <a:r>
              <a:rPr lang="en-GB" sz="1800" b="1" kern="100" noProof="0" dirty="0">
                <a:solidFill>
                  <a:schemeClr val="tx1"/>
                </a:solidFill>
                <a:effectLst/>
                <a:ea typeface="Aptos" panose="020B0004020202020204" pitchFamily="34" charset="0"/>
                <a:cs typeface="Times New Roman" panose="02020603050405020304" pitchFamily="18" charset="0"/>
              </a:rPr>
              <a:t>Challenges </a:t>
            </a:r>
          </a:p>
          <a:p>
            <a:pPr marL="285750" marR="0" indent="-285750" algn="just">
              <a:lnSpc>
                <a:spcPct val="150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ffectLst/>
                <a:ea typeface="Aptos" panose="020B0004020202020204" pitchFamily="34" charset="0"/>
                <a:cs typeface="Times New Roman" panose="02020603050405020304" pitchFamily="18" charset="0"/>
              </a:rPr>
              <a:t>High cost of capital and perceived country risk;</a:t>
            </a:r>
          </a:p>
          <a:p>
            <a:pPr marL="285750" indent="-285750" algn="just">
              <a:lnSpc>
                <a:spcPct val="150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ffectLst/>
                <a:ea typeface="Aptos" panose="020B0004020202020204" pitchFamily="34" charset="0"/>
                <a:cs typeface="Times New Roman" panose="02020603050405020304" pitchFamily="18" charset="0"/>
              </a:rPr>
              <a:t>Tight public budget (for pre-viability studies, to deal with climate extreme events);</a:t>
            </a:r>
          </a:p>
          <a:p>
            <a:pPr marL="285750" marR="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ffectLst/>
                <a:ea typeface="Aptos" panose="020B0004020202020204" pitchFamily="34" charset="0"/>
                <a:cs typeface="Times New Roman" panose="02020603050405020304" pitchFamily="18" charset="0"/>
              </a:rPr>
              <a:t>Limited transmission and distribution network capacity;</a:t>
            </a:r>
          </a:p>
          <a:p>
            <a:pPr marL="285750" marR="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ffectLst/>
                <a:ea typeface="Aptos" panose="020B0004020202020204" pitchFamily="34" charset="0"/>
                <a:cs typeface="Times New Roman" panose="02020603050405020304" pitchFamily="18" charset="0"/>
              </a:rPr>
              <a:t>Weak bankability of PPAs and </a:t>
            </a:r>
            <a:r>
              <a:rPr lang="en-GB" sz="1800" kern="100" noProof="0" dirty="0" err="1">
                <a:solidFill>
                  <a:schemeClr val="tx1"/>
                </a:solidFill>
                <a:effectLst/>
                <a:ea typeface="Aptos" panose="020B0004020202020204" pitchFamily="34" charset="0"/>
                <a:cs typeface="Times New Roman" panose="02020603050405020304" pitchFamily="18" charset="0"/>
              </a:rPr>
              <a:t>offtaker</a:t>
            </a:r>
            <a:r>
              <a:rPr lang="en-GB" sz="1800" kern="100" noProof="0" dirty="0">
                <a:solidFill>
                  <a:schemeClr val="tx1"/>
                </a:solidFill>
                <a:effectLst/>
                <a:ea typeface="Aptos" panose="020B0004020202020204" pitchFamily="34" charset="0"/>
                <a:cs typeface="Times New Roman" panose="02020603050405020304" pitchFamily="18" charset="0"/>
              </a:rPr>
              <a:t> risk;</a:t>
            </a:r>
          </a:p>
          <a:p>
            <a:pPr marL="285750" marR="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ffectLst/>
                <a:ea typeface="Aptos" panose="020B0004020202020204" pitchFamily="34" charset="0"/>
                <a:cs typeface="Times New Roman" panose="02020603050405020304" pitchFamily="18" charset="0"/>
              </a:rPr>
              <a:t>Regulatory and permitting complexity;</a:t>
            </a:r>
          </a:p>
          <a:p>
            <a:pPr marL="285750" marR="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ffectLst/>
                <a:ea typeface="Aptos" panose="020B0004020202020204" pitchFamily="34" charset="0"/>
                <a:cs typeface="Times New Roman" panose="02020603050405020304" pitchFamily="18" charset="0"/>
              </a:rPr>
              <a:t>Mismatch between renewable investment and electricity demand/system flexibility.</a:t>
            </a:r>
          </a:p>
        </p:txBody>
      </p:sp>
      <p:sp>
        <p:nvSpPr>
          <p:cNvPr id="10" name="Title 9">
            <a:extLst>
              <a:ext uri="{FF2B5EF4-FFF2-40B4-BE49-F238E27FC236}">
                <a16:creationId xmlns:a16="http://schemas.microsoft.com/office/drawing/2014/main" id="{16617266-F2C9-120D-12B1-6DFE2414930A}"/>
              </a:ext>
            </a:extLst>
          </p:cNvPr>
          <p:cNvSpPr>
            <a:spLocks noGrp="1"/>
          </p:cNvSpPr>
          <p:nvPr>
            <p:ph type="ctrTitle"/>
          </p:nvPr>
        </p:nvSpPr>
        <p:spPr>
          <a:xfrm>
            <a:off x="358076" y="314823"/>
            <a:ext cx="9142413" cy="486304"/>
          </a:xfrm>
        </p:spPr>
        <p:txBody>
          <a:bodyPr/>
          <a:lstStyle/>
          <a:p>
            <a:r>
              <a:rPr lang="en-GB" noProof="0" dirty="0"/>
              <a:t>Final remarks</a:t>
            </a:r>
          </a:p>
        </p:txBody>
      </p:sp>
      <p:sp>
        <p:nvSpPr>
          <p:cNvPr id="3" name="Text Placeholder 11">
            <a:extLst>
              <a:ext uri="{FF2B5EF4-FFF2-40B4-BE49-F238E27FC236}">
                <a16:creationId xmlns:a16="http://schemas.microsoft.com/office/drawing/2014/main" id="{2A89C82B-1F4C-2FC8-F7C6-360D94A9C5B7}"/>
              </a:ext>
            </a:extLst>
          </p:cNvPr>
          <p:cNvSpPr txBox="1">
            <a:spLocks/>
          </p:cNvSpPr>
          <p:nvPr/>
        </p:nvSpPr>
        <p:spPr>
          <a:xfrm>
            <a:off x="6038088" y="1146088"/>
            <a:ext cx="5666232" cy="509926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2">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15000"/>
              </a:lnSpc>
              <a:spcBef>
                <a:spcPts val="0"/>
              </a:spcBef>
              <a:spcAft>
                <a:spcPts val="800"/>
              </a:spcAft>
              <a:buClrTx/>
            </a:pPr>
            <a:r>
              <a:rPr lang="en-GB" sz="1800" b="1" kern="100" noProof="0" dirty="0">
                <a:solidFill>
                  <a:schemeClr val="tx1"/>
                </a:solidFill>
                <a:ea typeface="Aptos" panose="020B0004020202020204" pitchFamily="34" charset="0"/>
                <a:cs typeface="Times New Roman" panose="02020603050405020304" pitchFamily="18" charset="0"/>
              </a:rPr>
              <a:t>Way Forward</a:t>
            </a:r>
            <a:endParaRPr lang="en-GB" sz="1800" kern="100" noProof="0" dirty="0">
              <a:solidFill>
                <a:schemeClr val="tx1"/>
              </a:solidFill>
              <a:ea typeface="Aptos" panose="020B0004020202020204" pitchFamily="34" charset="0"/>
              <a:cs typeface="Times New Roman" panose="02020603050405020304" pitchFamily="18" charset="0"/>
            </a:endParaRPr>
          </a:p>
          <a:p>
            <a:pPr marL="28575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a typeface="Aptos" panose="020B0004020202020204" pitchFamily="34" charset="0"/>
                <a:cs typeface="Times New Roman" panose="02020603050405020304" pitchFamily="18" charset="0"/>
              </a:rPr>
              <a:t>Reduce investment risk, Policy Clarity and consistency; </a:t>
            </a:r>
          </a:p>
          <a:p>
            <a:pPr marL="28575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a typeface="Aptos" panose="020B0004020202020204" pitchFamily="34" charset="0"/>
                <a:cs typeface="Times New Roman" panose="02020603050405020304" pitchFamily="18" charset="0"/>
              </a:rPr>
              <a:t>Adopt integrated generation and network planning, prioritize renewable-energy zones;</a:t>
            </a:r>
          </a:p>
          <a:p>
            <a:pPr marL="28575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a typeface="Aptos" panose="020B0004020202020204" pitchFamily="34" charset="0"/>
                <a:cs typeface="Times New Roman" panose="02020603050405020304" pitchFamily="18" charset="0"/>
              </a:rPr>
              <a:t>Strengthen PPA bankability;</a:t>
            </a:r>
          </a:p>
          <a:p>
            <a:pPr marL="28575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a typeface="Aptos" panose="020B0004020202020204" pitchFamily="34" charset="0"/>
                <a:cs typeface="Times New Roman" panose="02020603050405020304" pitchFamily="18" charset="0"/>
              </a:rPr>
              <a:t>Predictability (Regulation and Market Rules);</a:t>
            </a:r>
          </a:p>
          <a:p>
            <a:pPr marL="28575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a typeface="Aptos" panose="020B0004020202020204" pitchFamily="34" charset="0"/>
                <a:cs typeface="Times New Roman" panose="02020603050405020304" pitchFamily="18" charset="0"/>
              </a:rPr>
              <a:t>Create a one-stop regulatory process;</a:t>
            </a:r>
          </a:p>
          <a:p>
            <a:pPr marL="28575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a typeface="Aptos" panose="020B0004020202020204" pitchFamily="34" charset="0"/>
                <a:cs typeface="Times New Roman" panose="02020603050405020304" pitchFamily="18" charset="0"/>
              </a:rPr>
              <a:t>Introduce competitive procurement and system-integration mechanisms covering storage, ancillary services, flexible generation, demand response;</a:t>
            </a:r>
          </a:p>
          <a:p>
            <a:pPr marL="285750" indent="-285750">
              <a:lnSpc>
                <a:spcPct val="115000"/>
              </a:lnSpc>
              <a:spcBef>
                <a:spcPts val="0"/>
              </a:spcBef>
              <a:spcAft>
                <a:spcPts val="800"/>
              </a:spcAft>
              <a:buClr>
                <a:srgbClr val="088F9E"/>
              </a:buClr>
              <a:buFont typeface="Arial" panose="020B0604020202020204" pitchFamily="34" charset="0"/>
              <a:buChar char="•"/>
            </a:pPr>
            <a:r>
              <a:rPr lang="en-GB" sz="1800" kern="100" noProof="0" dirty="0">
                <a:solidFill>
                  <a:schemeClr val="tx1"/>
                </a:solidFill>
                <a:ea typeface="Aptos" panose="020B0004020202020204" pitchFamily="34" charset="0"/>
                <a:cs typeface="Times New Roman" panose="02020603050405020304" pitchFamily="18" charset="0"/>
              </a:rPr>
              <a:t>Capacity Building.</a:t>
            </a:r>
            <a:endParaRPr lang="en-GB" sz="1800" noProof="0" dirty="0">
              <a:solidFill>
                <a:schemeClr val="tx1"/>
              </a:solidFill>
            </a:endParaRPr>
          </a:p>
          <a:p>
            <a:pPr>
              <a:buClrTx/>
            </a:pPr>
            <a:endParaRPr lang="en-GB" noProof="0" dirty="0"/>
          </a:p>
        </p:txBody>
      </p:sp>
    </p:spTree>
    <p:extLst>
      <p:ext uri="{BB962C8B-B14F-4D97-AF65-F5344CB8AC3E}">
        <p14:creationId xmlns:p14="http://schemas.microsoft.com/office/powerpoint/2010/main" val="1815575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p:txBody>
          <a:bodyPr/>
          <a:lstStyle/>
          <a:p>
            <a:r>
              <a:rPr lang="en-GB" noProof="0" dirty="0"/>
              <a:t>Thank You!</a:t>
            </a:r>
          </a:p>
        </p:txBody>
      </p:sp>
      <p:sp>
        <p:nvSpPr>
          <p:cNvPr id="13" name="Subtitle 12"/>
          <p:cNvSpPr>
            <a:spLocks noGrp="1"/>
          </p:cNvSpPr>
          <p:nvPr>
            <p:ph type="subTitle" idx="1"/>
          </p:nvPr>
        </p:nvSpPr>
        <p:spPr/>
        <p:txBody>
          <a:bodyPr/>
          <a:lstStyle/>
          <a:p>
            <a:r>
              <a:rPr lang="en-GB" noProof="0" dirty="0"/>
              <a:t>Gerson Paris Baza</a:t>
            </a:r>
          </a:p>
          <a:p>
            <a:r>
              <a:rPr lang="en-GB" noProof="0" dirty="0"/>
              <a:t>gbaza@arene.org.mz</a:t>
            </a:r>
          </a:p>
        </p:txBody>
      </p:sp>
      <p:pic>
        <p:nvPicPr>
          <p:cNvPr id="2" name="Imagem 1">
            <a:extLst>
              <a:ext uri="{FF2B5EF4-FFF2-40B4-BE49-F238E27FC236}">
                <a16:creationId xmlns:a16="http://schemas.microsoft.com/office/drawing/2014/main" id="{FE52330E-FA7D-83A8-C3F5-2AC51CBE0D15}"/>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4362" y="2917412"/>
            <a:ext cx="1753749" cy="472377"/>
          </a:xfrm>
          <a:prstGeom prst="rect">
            <a:avLst/>
          </a:prstGeom>
          <a:noFill/>
          <a:ln>
            <a:noFill/>
          </a:ln>
        </p:spPr>
      </p:pic>
    </p:spTree>
    <p:extLst>
      <p:ext uri="{BB962C8B-B14F-4D97-AF65-F5344CB8AC3E}">
        <p14:creationId xmlns:p14="http://schemas.microsoft.com/office/powerpoint/2010/main" val="81953172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BBEB27A1-AEBE-417E-81A2-D0BBD5F55F57}"/>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8C226875-6CD7-40DC-AAE8-E9C3AF57E372}"/>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F0F02B73-0467-4569-997D-96681EADD5C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67E0B14DDF496442AF692E3CB9BC926C" ma:contentTypeVersion="0" ma:contentTypeDescription="Criar um novo documento." ma:contentTypeScope="" ma:versionID="918d388a6b501c6f678fc4706e6987ac">
  <xsd:schema xmlns:xsd="http://www.w3.org/2001/XMLSchema" xmlns:xs="http://www.w3.org/2001/XMLSchema" xmlns:p="http://schemas.microsoft.com/office/2006/metadata/properties" targetNamespace="http://schemas.microsoft.com/office/2006/metadata/properties" ma:root="true" ma:fieldsID="7506b910cc15b996377c43172305fcf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CB2957-AED0-4FA3-BD8B-628110662527}">
  <ds:schemaRefs>
    <ds:schemaRef ds:uri="http://schemas.microsoft.com/sharepoint/v3/contenttype/forms"/>
  </ds:schemaRefs>
</ds:datastoreItem>
</file>

<file path=customXml/itemProps2.xml><?xml version="1.0" encoding="utf-8"?>
<ds:datastoreItem xmlns:ds="http://schemas.openxmlformats.org/officeDocument/2006/customXml" ds:itemID="{762D587C-011E-4D80-B9CA-50ABC083E02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B6CA9FD-35FA-4F35-A6A6-55C30A2571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10066</TotalTime>
  <Words>713</Words>
  <Application>Microsoft Office PowerPoint</Application>
  <PresentationFormat>Custom</PresentationFormat>
  <Paragraphs>80</Paragraphs>
  <Slides>6</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Arial</vt:lpstr>
      <vt:lpstr>Calibri</vt:lpstr>
      <vt:lpstr>Aptos</vt:lpstr>
      <vt:lpstr>굴림체</vt:lpstr>
      <vt:lpstr>Inter-Regular</vt:lpstr>
      <vt:lpstr>Custom Design</vt:lpstr>
      <vt:lpstr>1_Custom Design</vt:lpstr>
      <vt:lpstr>4_Custom Design</vt:lpstr>
      <vt:lpstr>PowerPoint Presentation</vt:lpstr>
      <vt:lpstr>Introduction</vt:lpstr>
      <vt:lpstr>RE in Mozambique</vt:lpstr>
      <vt:lpstr>Incentives for RE Investment</vt:lpstr>
      <vt:lpstr>Final remarks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Lena</dc:creator>
  <cp:lastModifiedBy>Gerson Baza</cp:lastModifiedBy>
  <cp:revision>63</cp:revision>
  <dcterms:created xsi:type="dcterms:W3CDTF">2026-05-14T13:05:40Z</dcterms:created>
  <dcterms:modified xsi:type="dcterms:W3CDTF">2026-09-15T08:27:02Z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0x01010067E0B14DDF496442AF692E3CB9BC926C</vt:lpwstr>
  </property>
</Properties>
</file>